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8159" y="2547366"/>
            <a:ext cx="30276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367" y="30452"/>
            <a:ext cx="9076988" cy="67361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214121"/>
            <a:ext cx="275526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370" y="2418079"/>
            <a:ext cx="8195259" cy="4427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technichub.com/emerging-technological-solutions-towards-atms-safety/" TargetMode="External"/><Relationship Id="rId2" Type="http://schemas.openxmlformats.org/officeDocument/2006/relationships/hyperlink" Target="http://www.polytechnichub.com/atm-automated-teller-machi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14121"/>
            <a:ext cx="6019800" cy="2246769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rgbClr val="FFFF00"/>
                </a:solidFill>
              </a:rPr>
              <a:t>SRI GANESH COLLEGE OF ARTS &amp; SCIENCE SALEM</a:t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3000" dirty="0" smtClean="0">
                <a:solidFill>
                  <a:srgbClr val="FFFF00"/>
                </a:solidFill>
              </a:rPr>
              <a:t>DEPARTMENT OF COMMERCE</a:t>
            </a:r>
            <a:br>
              <a:rPr lang="en-US" sz="3000" dirty="0" smtClean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BANKING THEORY LAW &amp; </a:t>
            </a:r>
            <a:r>
              <a:rPr lang="en-US" sz="2800" dirty="0" smtClean="0">
                <a:solidFill>
                  <a:srgbClr val="FFFF00"/>
                </a:solidFill>
              </a:rPr>
              <a:t>PRACTICE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370" y="2418079"/>
            <a:ext cx="8195259" cy="3016210"/>
          </a:xfrm>
        </p:spPr>
        <p:txBody>
          <a:bodyPr/>
          <a:lstStyle/>
          <a:p>
            <a:endParaRPr lang="en-US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algn="just"/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R.Manimegalai</a:t>
            </a:r>
            <a:endParaRPr lang="en-US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just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Commerce</a:t>
            </a:r>
          </a:p>
        </p:txBody>
      </p:sp>
    </p:spTree>
    <p:extLst>
      <p:ext uri="{BB962C8B-B14F-4D97-AF65-F5344CB8AC3E}">
        <p14:creationId xmlns:p14="http://schemas.microsoft.com/office/powerpoint/2010/main" val="268860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8158" y="2547366"/>
            <a:ext cx="4257041" cy="135421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4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5" y="30452"/>
            <a:ext cx="9064804" cy="67361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334" y="206502"/>
            <a:ext cx="8880475" cy="57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Unit: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Banking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Theory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Law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and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Practice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Meaning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Banks:</a:t>
            </a:r>
            <a:endParaRPr sz="1800">
              <a:latin typeface="Calibri"/>
              <a:cs typeface="Calibri"/>
            </a:endParaRPr>
          </a:p>
          <a:p>
            <a:pPr marL="12700" marR="6985" indent="51435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denotes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institution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dealing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money.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institution</a:t>
            </a:r>
            <a:r>
              <a:rPr sz="18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accept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repay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demand.</a:t>
            </a: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prevalent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Greece,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Rome.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Definition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Bank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 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financial institution which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performs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lending function.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allows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18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excess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money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(Saver)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 his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money in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earns an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interest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rate.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Banking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Regulation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1949:</a:t>
            </a:r>
            <a:endParaRPr sz="1800">
              <a:latin typeface="Calibri"/>
              <a:cs typeface="Calibri"/>
            </a:endParaRPr>
          </a:p>
          <a:p>
            <a:pPr marL="12700" marR="345440" indent="9144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governing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passed 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1949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named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Regulation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Act 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1949.Before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passing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Act 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banking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were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governed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Indian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Companies Act,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1913.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Licensing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Banking:</a:t>
            </a:r>
            <a:endParaRPr sz="1800">
              <a:latin typeface="Calibri"/>
              <a:cs typeface="Calibri"/>
            </a:endParaRPr>
          </a:p>
          <a:p>
            <a:pPr marL="12700" marR="433070" indent="9144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commencing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India,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obtain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Reserve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India,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provisions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22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Regulation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1949.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397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579" y="31242"/>
            <a:ext cx="8665210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The primary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functions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bank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two:</a:t>
            </a:r>
            <a:endParaRPr sz="1800">
              <a:latin typeface="Calibri"/>
              <a:cs typeface="Calibri"/>
            </a:endParaRPr>
          </a:p>
          <a:p>
            <a:pPr marL="355600" marR="330835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Accepting</a:t>
            </a:r>
            <a:r>
              <a:rPr sz="18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Deposits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amount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money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hands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bank.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known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making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deposit.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few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namely: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Saving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Fixed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Recurrent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Deposit.</a:t>
            </a:r>
            <a:endParaRPr sz="1800">
              <a:latin typeface="Calibri"/>
              <a:cs typeface="Calibri"/>
            </a:endParaRPr>
          </a:p>
          <a:p>
            <a:pPr marL="186690" indent="-174625">
              <a:lnSpc>
                <a:spcPct val="100000"/>
              </a:lnSpc>
              <a:buAutoNum type="arabicPeriod"/>
              <a:tabLst>
                <a:tab pos="187325" algn="l"/>
              </a:tabLst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Saving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Deposit</a:t>
            </a:r>
            <a:endParaRPr sz="1800">
              <a:latin typeface="Calibri"/>
              <a:cs typeface="Calibri"/>
            </a:endParaRPr>
          </a:p>
          <a:p>
            <a:pPr marL="12700" marR="29845" indent="5143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saving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 amount 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low.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Withdrawals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number.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suitable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people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want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save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salaries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similar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income.</a:t>
            </a:r>
            <a:endParaRPr sz="1800">
              <a:latin typeface="Calibri"/>
              <a:cs typeface="Calibri"/>
            </a:endParaRPr>
          </a:p>
          <a:p>
            <a:pPr marL="186690" indent="-174625">
              <a:lnSpc>
                <a:spcPct val="100000"/>
              </a:lnSpc>
              <a:buAutoNum type="arabicPeriod" startAt="3"/>
              <a:tabLst>
                <a:tab pos="187325" algn="l"/>
              </a:tabLst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Fixed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Deposits:</a:t>
            </a:r>
            <a:endParaRPr sz="1800">
              <a:latin typeface="Calibri"/>
              <a:cs typeface="Calibri"/>
            </a:endParaRPr>
          </a:p>
          <a:p>
            <a:pPr marL="12700" marR="2286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Similarly,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fixed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fixed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gives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agreed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time.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withdrawals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allowed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completion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time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fixed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deposit.</a:t>
            </a:r>
            <a:endParaRPr sz="1800">
              <a:latin typeface="Calibri"/>
              <a:cs typeface="Calibri"/>
            </a:endParaRPr>
          </a:p>
          <a:p>
            <a:pPr marL="186690" indent="-174625">
              <a:lnSpc>
                <a:spcPct val="100000"/>
              </a:lnSpc>
              <a:buAutoNum type="arabicPeriod" startAt="4"/>
              <a:tabLst>
                <a:tab pos="187325" algn="l"/>
              </a:tabLst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Current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Deposit</a:t>
            </a:r>
            <a:endParaRPr sz="1800">
              <a:latin typeface="Calibri"/>
              <a:cs typeface="Calibri"/>
            </a:endParaRPr>
          </a:p>
          <a:p>
            <a:pPr marL="12700" marR="1181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hand,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customer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withdraw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number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times.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Secondary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Functions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Bank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1.Agency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Functions: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invests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behalf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its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customers.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Acting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agent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customer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transfer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funds,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collection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cheques,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portfolio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management, periodic collections,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several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other agency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functions.</a:t>
            </a:r>
            <a:endParaRPr sz="1800">
              <a:latin typeface="Calibri"/>
              <a:cs typeface="Calibri"/>
            </a:endParaRPr>
          </a:p>
          <a:p>
            <a:pPr marL="12700" marR="6557009" indent="51435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Transfer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funds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Collection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Cheques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Periodic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Payments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Portfolio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34492"/>
            <a:ext cx="8617585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78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Unit : II 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Commercial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Meaning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Commercial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</a:t>
            </a:r>
            <a:endParaRPr sz="1800">
              <a:latin typeface="Calibri"/>
              <a:cs typeface="Calibri"/>
            </a:endParaRPr>
          </a:p>
          <a:p>
            <a:pPr marL="12700" marR="1587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kind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promotes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lending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activities.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afford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give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loan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working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business purpose.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country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trade,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warehousing,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transport,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financed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banks.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General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Utility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Services:</a:t>
            </a:r>
            <a:endParaRPr sz="1800">
              <a:latin typeface="Calibri"/>
              <a:cs typeface="Calibri"/>
            </a:endParaRPr>
          </a:p>
          <a:p>
            <a:pPr marL="12700" marR="485775" indent="9144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addition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aforesaid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agency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services,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banks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also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extend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following 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general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utility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services:</a:t>
            </a:r>
            <a:endParaRPr sz="1800">
              <a:latin typeface="Calibri"/>
              <a:cs typeface="Calibri"/>
            </a:endParaRPr>
          </a:p>
          <a:p>
            <a:pPr marL="12700" marR="342900" algn="just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Safe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custody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service: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service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facilities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customers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keep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valuables, such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gold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silver ornaments, documents of titles,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certificates,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etc.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 purpose,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certain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charges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levied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annually.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Issue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traveler’s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Cheques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traveling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customers,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 issue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traveler’s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cheques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circular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letters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credit.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Credit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Information: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utility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rendered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furnish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reliable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about 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worthiness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need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information.</a:t>
            </a:r>
            <a:endParaRPr sz="1800">
              <a:latin typeface="Calibri"/>
              <a:cs typeface="Calibri"/>
            </a:endParaRPr>
          </a:p>
          <a:p>
            <a:pPr marL="12700" marR="27114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Business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Information</a:t>
            </a:r>
            <a:r>
              <a:rPr sz="1800" b="1" spc="-10" dirty="0">
                <a:latin typeface="Calibri"/>
                <a:cs typeface="Calibri"/>
              </a:rPr>
              <a:t>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modern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banker,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addition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about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customer,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also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engages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pertaining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money,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banking,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trade,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commerce.</a:t>
            </a:r>
            <a:endParaRPr sz="1800">
              <a:latin typeface="Calibri"/>
              <a:cs typeface="Calibri"/>
            </a:endParaRPr>
          </a:p>
          <a:p>
            <a:pPr marL="12700" marR="20193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Underwriting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Service: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much-needed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guarantee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confidence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investing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subscribe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issue.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facility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charging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underwriting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commission.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206502"/>
            <a:ext cx="8560435" cy="647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Universal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Banking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99300"/>
              </a:lnSpc>
              <a:spcBef>
                <a:spcPts val="75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Banks that are engaged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diverse kinds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banking business, which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generally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handled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different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types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banking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entities,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are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known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Universal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banks.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Banking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includes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investment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in addition to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services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related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savings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loans,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known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universal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banking.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782320" algn="l"/>
              </a:tabLst>
            </a:pP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Types:	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Fully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integrated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universal banks:</a:t>
            </a:r>
            <a:endParaRPr sz="1800">
              <a:latin typeface="Calibri"/>
              <a:cs typeface="Calibri"/>
            </a:endParaRPr>
          </a:p>
          <a:p>
            <a:pPr marL="12700" marR="70485" indent="914400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institutional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entity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offering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complete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range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Partly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integrated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financial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conglomerates:</a:t>
            </a:r>
            <a:endParaRPr sz="1800">
              <a:latin typeface="Calibri"/>
              <a:cs typeface="Calibri"/>
            </a:endParaRPr>
          </a:p>
          <a:p>
            <a:pPr marL="12700" marR="2451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 that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of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some of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services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mortgage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leasing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wholly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owned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partially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owned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subsidiaries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holding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structure: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offered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financial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holding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owns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nonbanking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subsidiaries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legally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separate.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subsidiary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company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structure:</a:t>
            </a:r>
            <a:endParaRPr sz="1800">
              <a:latin typeface="Calibri"/>
              <a:cs typeface="Calibri"/>
            </a:endParaRPr>
          </a:p>
          <a:p>
            <a:pPr marL="12700" marR="96520" indent="9144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 that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functions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addition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focusing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regular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functions.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29969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Unit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III	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Central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Bank:</a:t>
            </a:r>
            <a:endParaRPr sz="1800">
              <a:latin typeface="Calibri"/>
              <a:cs typeface="Calibri"/>
            </a:endParaRPr>
          </a:p>
          <a:p>
            <a:pPr marL="12700" marR="2184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institution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privileged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nation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nations.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modern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economies,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bank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formulation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monetary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regulation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0"/>
            <a:ext cx="8627745" cy="62039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Functions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Central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Bank</a:t>
            </a:r>
            <a:endParaRPr sz="1800">
              <a:latin typeface="Times New Roman"/>
              <a:cs typeface="Times New Roman"/>
            </a:endParaRPr>
          </a:p>
          <a:p>
            <a:pPr marL="62865" algn="just">
              <a:lnSpc>
                <a:spcPts val="1975"/>
              </a:lnSpc>
              <a:spcBef>
                <a:spcPts val="650"/>
              </a:spcBef>
            </a:pP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1800" b="1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Bank</a:t>
            </a:r>
            <a:r>
              <a:rPr sz="180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180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Issue:</a:t>
            </a:r>
            <a:endParaRPr sz="1800">
              <a:latin typeface="Cambria"/>
              <a:cs typeface="Cambria"/>
            </a:endParaRPr>
          </a:p>
          <a:p>
            <a:pPr marL="12700" marR="5080" algn="just">
              <a:lnSpc>
                <a:spcPts val="1800"/>
              </a:lnSpc>
              <a:spcBef>
                <a:spcPts val="17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Central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bank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now-a-days has the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monopoly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of note-issue in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country.</a:t>
            </a:r>
            <a:r>
              <a:rPr sz="18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currency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notes printed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issued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central bank are declared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unlimited</a:t>
            </a:r>
            <a:r>
              <a:rPr sz="1800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legal tender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throughout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country</a:t>
            </a:r>
            <a:r>
              <a:rPr sz="1800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26060" indent="-213360" algn="just">
              <a:lnSpc>
                <a:spcPct val="100000"/>
              </a:lnSpc>
              <a:spcBef>
                <a:spcPts val="1045"/>
              </a:spcBef>
              <a:buFont typeface="Times New Roman"/>
              <a:buAutoNum type="arabicPeriod" startAt="2"/>
              <a:tabLst>
                <a:tab pos="226060" algn="l"/>
              </a:tabLst>
            </a:pP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Banker,</a:t>
            </a:r>
            <a:r>
              <a:rPr sz="1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Agent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Adviser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Government: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800"/>
              </a:lnSpc>
              <a:spcBef>
                <a:spcPts val="1405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Central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bank,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everywhere,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performs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functions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of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banker,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agent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adviser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to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government.</a:t>
            </a:r>
            <a:endParaRPr sz="1800">
              <a:latin typeface="Times New Roman"/>
              <a:cs typeface="Times New Roman"/>
            </a:endParaRPr>
          </a:p>
          <a:p>
            <a:pPr marL="238125" indent="-226060" algn="just">
              <a:lnSpc>
                <a:spcPct val="100000"/>
              </a:lnSpc>
              <a:spcBef>
                <a:spcPts val="1345"/>
              </a:spcBef>
              <a:buFont typeface="Calibri"/>
              <a:buAutoNum type="arabicPeriod" startAt="3"/>
              <a:tabLst>
                <a:tab pos="23876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Custodian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Cash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Reserves:</a:t>
            </a:r>
            <a:endParaRPr sz="1800">
              <a:latin typeface="Calibri"/>
              <a:cs typeface="Calibri"/>
            </a:endParaRPr>
          </a:p>
          <a:p>
            <a:pPr marL="12700" marR="184785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keep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part 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cash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balances as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deposits 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convention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compulsion.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draw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busy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ts val="2155"/>
              </a:lnSpc>
              <a:spcBef>
                <a:spcPts val="1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seasons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slack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seasons.</a:t>
            </a:r>
            <a:endParaRPr sz="1800">
              <a:latin typeface="Calibri"/>
              <a:cs typeface="Calibri"/>
            </a:endParaRPr>
          </a:p>
          <a:p>
            <a:pPr marL="238125" indent="-226060" algn="just">
              <a:lnSpc>
                <a:spcPts val="2155"/>
              </a:lnSpc>
              <a:buFont typeface="Calibri"/>
              <a:buAutoNum type="arabicPeriod" startAt="4"/>
              <a:tabLst>
                <a:tab pos="23876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Custodian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Foreign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Balances:</a:t>
            </a:r>
            <a:endParaRPr sz="1800">
              <a:latin typeface="Calibri"/>
              <a:cs typeface="Calibri"/>
            </a:endParaRPr>
          </a:p>
          <a:p>
            <a:pPr marL="12700" marR="259715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Under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gold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 when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gold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standard,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management of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standard,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view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securing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stability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exchange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rate,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left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Lender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Last</a:t>
            </a:r>
            <a:r>
              <a:rPr sz="1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Resort:</a:t>
            </a:r>
            <a:endParaRPr sz="1800">
              <a:latin typeface="Calibri"/>
              <a:cs typeface="Calibri"/>
            </a:endParaRPr>
          </a:p>
          <a:p>
            <a:pPr marL="12700" marR="4953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lender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last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resort,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give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cash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member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strengthen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cash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reserves position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rediscounting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class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bills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case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crisis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panic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develops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‘run’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 when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seasonal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strain.</a:t>
            </a:r>
            <a:endParaRPr sz="1800">
              <a:latin typeface="Calibri"/>
              <a:cs typeface="Calibri"/>
            </a:endParaRPr>
          </a:p>
          <a:p>
            <a:pPr marL="12700" marR="2647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advances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short-term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securities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central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cash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shortest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229361"/>
            <a:ext cx="3153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</a:tabLst>
            </a:pPr>
            <a:r>
              <a:rPr spc="-5" dirty="0"/>
              <a:t>Unit:4	</a:t>
            </a:r>
            <a:r>
              <a:rPr dirty="0"/>
              <a:t>Negotiable</a:t>
            </a:r>
            <a:r>
              <a:rPr spc="-50" dirty="0"/>
              <a:t> </a:t>
            </a:r>
            <a:r>
              <a:rPr spc="-5" dirty="0"/>
              <a:t>Instruments: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672795"/>
            <a:ext cx="8703310" cy="562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Definition:</a:t>
            </a:r>
            <a:endParaRPr sz="1800">
              <a:latin typeface="Times New Roman"/>
              <a:cs typeface="Times New Roman"/>
            </a:endParaRPr>
          </a:p>
          <a:p>
            <a:pPr marL="241300" marR="5080" indent="685800" algn="just">
              <a:lnSpc>
                <a:spcPct val="114999"/>
              </a:lnSpc>
              <a:spcBef>
                <a:spcPts val="994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negotiable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instruments,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thus,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plays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role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in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modern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a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document which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transferable with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Wills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defines it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as “one,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property is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acquired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one, who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takes it bonafide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value, notwithstanding defect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title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person, from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whom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took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it”.</a:t>
            </a:r>
            <a:endParaRPr sz="18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2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Features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Negotiable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Instruments:</a:t>
            </a:r>
            <a:endParaRPr sz="1800">
              <a:latin typeface="Calibri"/>
              <a:cs typeface="Calibri"/>
            </a:endParaRPr>
          </a:p>
          <a:p>
            <a:pPr marL="355600" marR="8890" indent="-342900" algn="just">
              <a:lnSpc>
                <a:spcPct val="115199"/>
              </a:lnSpc>
              <a:spcBef>
                <a:spcPts val="1025"/>
              </a:spcBef>
              <a:buAutoNum type="romanLcParenBoth"/>
              <a:tabLst>
                <a:tab pos="355600" algn="l"/>
              </a:tabLst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Free 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Transfer: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There is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no formality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complied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transfer of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 negotiable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instrument.</a:t>
            </a:r>
            <a:r>
              <a:rPr sz="16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very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easily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transferred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person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another.</a:t>
            </a:r>
            <a:endParaRPr sz="16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14999"/>
              </a:lnSpc>
              <a:buAutoNum type="romanLcParenBoth"/>
              <a:tabLst>
                <a:tab pos="355600" algn="l"/>
              </a:tabLst>
            </a:pP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Transfer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free from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defects: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confers an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absolute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good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title on the transferee.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Even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if 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transferor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bad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instrument,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16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still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good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holder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takes</a:t>
            </a:r>
            <a:r>
              <a:rPr sz="16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sz="1600" spc="-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good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faith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negligence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valuable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consideration.</a:t>
            </a:r>
            <a:endParaRPr sz="1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290"/>
              </a:spcBef>
              <a:buAutoNum type="romanLcParenBoth"/>
              <a:tabLst>
                <a:tab pos="355600" algn="l"/>
              </a:tabLst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Right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sue: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confers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holder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sue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name,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case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need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355600" marR="10160" indent="-342900">
              <a:lnSpc>
                <a:spcPct val="114999"/>
              </a:lnSpc>
              <a:buAutoNum type="romanLcParenBoth"/>
              <a:tabLst>
                <a:tab pos="355600" algn="l"/>
              </a:tabLst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16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Notice</a:t>
            </a:r>
            <a:r>
              <a:rPr sz="16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6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transfer:</a:t>
            </a:r>
            <a:r>
              <a:rPr sz="16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transferor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negotiable</a:t>
            </a:r>
            <a:r>
              <a:rPr sz="1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r>
              <a:rPr sz="16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16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simply</a:t>
            </a:r>
            <a:r>
              <a:rPr sz="16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transfer</a:t>
            </a:r>
            <a:r>
              <a:rPr sz="16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document,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serving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transfer,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liable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r>
              <a:rPr sz="16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pay.</a:t>
            </a:r>
            <a:endParaRPr sz="16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14999"/>
              </a:lnSpc>
              <a:buAutoNum type="romanLcParenBoth"/>
              <a:tabLst>
                <a:tab pos="355600" algn="l"/>
              </a:tabLst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Presumptions</a:t>
            </a:r>
            <a:r>
              <a:rPr sz="16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16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600" b="1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negotiable</a:t>
            </a:r>
            <a:r>
              <a:rPr sz="16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instruments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r>
              <a:rPr sz="1600" b="1" spc="17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Secs.</a:t>
            </a:r>
            <a:r>
              <a:rPr sz="1600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118</a:t>
            </a:r>
            <a:r>
              <a:rPr sz="16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119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negotiable</a:t>
            </a:r>
            <a:r>
              <a:rPr sz="16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instruments</a:t>
            </a:r>
            <a:r>
              <a:rPr sz="16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Act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deal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certain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presumptions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applicable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negotiable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instruments.</a:t>
            </a:r>
            <a:endParaRPr sz="1600">
              <a:latin typeface="Times New Roman"/>
              <a:cs typeface="Times New Roman"/>
            </a:endParaRPr>
          </a:p>
          <a:p>
            <a:pPr marL="355600" marR="7620" indent="-342900">
              <a:lnSpc>
                <a:spcPct val="114999"/>
              </a:lnSpc>
              <a:spcBef>
                <a:spcPts val="5"/>
              </a:spcBef>
              <a:buAutoNum type="romanLcParenBoth"/>
              <a:tabLst>
                <a:tab pos="355600" algn="l"/>
              </a:tabLst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Credit</a:t>
            </a:r>
            <a:r>
              <a:rPr sz="16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6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60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party:</a:t>
            </a:r>
            <a:r>
              <a:rPr sz="16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party</a:t>
            </a:r>
            <a:r>
              <a:rPr sz="16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who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signs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r>
              <a:rPr sz="16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pledged</a:t>
            </a:r>
            <a:r>
              <a:rPr sz="16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instrument.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Therefore,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instrument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never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dishonored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normally.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87959"/>
            <a:ext cx="8703310" cy="191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84290" algn="just">
              <a:lnSpc>
                <a:spcPct val="115100"/>
              </a:lnSpc>
              <a:spcBef>
                <a:spcPts val="100"/>
              </a:spcBef>
            </a:pPr>
            <a:r>
              <a:rPr spc="-5" dirty="0"/>
              <a:t>Unit: V</a:t>
            </a:r>
            <a:r>
              <a:rPr dirty="0"/>
              <a:t> </a:t>
            </a:r>
            <a:r>
              <a:rPr spc="-5" dirty="0"/>
              <a:t>E-Banking </a:t>
            </a:r>
            <a:r>
              <a:rPr dirty="0"/>
              <a:t> </a:t>
            </a:r>
            <a:r>
              <a:rPr spc="-5" dirty="0"/>
              <a:t>Meaning</a:t>
            </a:r>
            <a:r>
              <a:rPr spc="-3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E-Banking:</a:t>
            </a:r>
          </a:p>
          <a:p>
            <a:pPr marL="12700" marR="5080" indent="457200" algn="just">
              <a:lnSpc>
                <a:spcPct val="114999"/>
              </a:lnSpc>
            </a:pPr>
            <a:r>
              <a:rPr b="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b="0" i="1" dirty="0">
                <a:solidFill>
                  <a:srgbClr val="FFFFFF"/>
                </a:solidFill>
                <a:latin typeface="Times New Roman"/>
                <a:cs typeface="Times New Roman"/>
              </a:rPr>
              <a:t>banking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product designed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for the purposes of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online </a:t>
            </a:r>
            <a:r>
              <a:rPr b="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banking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enables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you to </a:t>
            </a:r>
            <a:r>
              <a:rPr b="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easy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safe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access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b="0" i="1" dirty="0">
                <a:solidFill>
                  <a:srgbClr val="FFFFFF"/>
                </a:solidFill>
                <a:latin typeface="Times New Roman"/>
                <a:cs typeface="Times New Roman"/>
              </a:rPr>
              <a:t>bank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account. </a:t>
            </a:r>
            <a:r>
              <a:rPr b="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b="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banking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safe, fast, easy and efficient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 electronic  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service</a:t>
            </a:r>
            <a:r>
              <a:rPr b="0" spc="8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that  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enables</a:t>
            </a:r>
            <a:r>
              <a:rPr b="0" spc="8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you  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access</a:t>
            </a:r>
            <a:r>
              <a:rPr b="0" spc="8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to   </a:t>
            </a:r>
            <a:r>
              <a:rPr b="0" i="1" dirty="0">
                <a:solidFill>
                  <a:srgbClr val="FFFFFF"/>
                </a:solidFill>
                <a:latin typeface="Times New Roman"/>
                <a:cs typeface="Times New Roman"/>
              </a:rPr>
              <a:t>bank  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account   and   to  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b="0" spc="8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 online</a:t>
            </a:r>
            <a:r>
              <a:rPr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i="1" dirty="0">
                <a:solidFill>
                  <a:srgbClr val="FFFFFF"/>
                </a:solidFill>
                <a:latin typeface="Times New Roman"/>
                <a:cs typeface="Times New Roman"/>
              </a:rPr>
              <a:t>banking</a:t>
            </a:r>
            <a:r>
              <a:rPr b="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services,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24</a:t>
            </a:r>
            <a:r>
              <a:rPr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hours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-25" dirty="0">
                <a:solidFill>
                  <a:srgbClr val="FFFFFF"/>
                </a:solidFill>
                <a:latin typeface="Times New Roman"/>
                <a:cs typeface="Times New Roman"/>
              </a:rPr>
              <a:t>day,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spc="5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b="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FFFFFF"/>
                </a:solidFill>
                <a:latin typeface="Times New Roman"/>
                <a:cs typeface="Times New Roman"/>
              </a:rPr>
              <a:t>a week.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2365908"/>
            <a:ext cx="8700135" cy="4347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Benefits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E-banking: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SzPct val="625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saves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spent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banks.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SzPct val="625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ways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international</a:t>
            </a:r>
            <a:r>
              <a:rPr sz="1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banking.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SzPct val="625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banking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throughout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24/7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days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place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access.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SzPct val="625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well-organized</a:t>
            </a:r>
            <a:r>
              <a:rPr sz="16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cash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management</a:t>
            </a:r>
            <a:r>
              <a:rPr sz="1600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internet</a:t>
            </a:r>
            <a:r>
              <a:rPr sz="1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optimization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4999"/>
              </a:lnSpc>
              <a:buSzPct val="625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convenience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terms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capital,</a:t>
            </a:r>
            <a:r>
              <a:rPr sz="1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labour,</a:t>
            </a:r>
            <a:r>
              <a:rPr sz="16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resources</a:t>
            </a:r>
            <a:r>
              <a:rPr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needed</a:t>
            </a:r>
            <a:r>
              <a:rPr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1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transaction.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SzPct val="625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Taking</a:t>
            </a:r>
            <a:r>
              <a:rPr sz="16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advantage</a:t>
            </a:r>
            <a:r>
              <a:rPr sz="16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integrated</a:t>
            </a:r>
            <a:r>
              <a:rPr sz="16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banking</a:t>
            </a:r>
            <a:r>
              <a:rPr sz="16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services,</a:t>
            </a:r>
            <a:r>
              <a:rPr sz="16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banks</a:t>
            </a:r>
            <a:r>
              <a:rPr sz="16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6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compete</a:t>
            </a:r>
            <a:r>
              <a:rPr sz="16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sz="1600" spc="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markets</a:t>
            </a:r>
            <a:r>
              <a:rPr sz="160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16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get</a:t>
            </a:r>
            <a:r>
              <a:rPr sz="1600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customers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grow their</a:t>
            </a:r>
            <a:r>
              <a:rPr sz="16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market</a:t>
            </a:r>
            <a:r>
              <a:rPr sz="16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share.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14999"/>
              </a:lnSpc>
              <a:buSzPct val="625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security</a:t>
            </a:r>
            <a:r>
              <a:rPr sz="1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privacy</a:t>
            </a:r>
            <a:r>
              <a:rPr sz="16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customers,</a:t>
            </a:r>
            <a:r>
              <a:rPr sz="1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16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state-of-the-art</a:t>
            </a:r>
            <a:r>
              <a:rPr sz="16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encryption</a:t>
            </a:r>
            <a:r>
              <a:rPr sz="16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security </a:t>
            </a:r>
            <a:r>
              <a:rPr sz="1600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technologies.</a:t>
            </a:r>
            <a:endParaRPr sz="1600">
              <a:latin typeface="Times New Roman"/>
              <a:cs typeface="Times New Roman"/>
            </a:endParaRPr>
          </a:p>
          <a:p>
            <a:pPr marL="12700" marR="6494780">
              <a:lnSpc>
                <a:spcPct val="100000"/>
              </a:lnSpc>
              <a:spcBef>
                <a:spcPts val="13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Advantages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E-Banking: </a:t>
            </a:r>
            <a:r>
              <a:rPr sz="1600" b="1" spc="-3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1.Benefits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Rewards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2.Notifications and Alerts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3.Faster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Transactions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4.Convenience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Disadvantage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5" dirty="0"/>
              <a:t>E-banking: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462787"/>
            <a:ext cx="8672830" cy="60725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0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Difficult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Beginners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Trust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Responsibility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Inconvenience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Inability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Handle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Transactions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SzPct val="55555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Financial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Jargon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ATM-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Automated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Teller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Machine:</a:t>
            </a:r>
            <a:endParaRPr sz="1800">
              <a:latin typeface="Calibri"/>
              <a:cs typeface="Calibri"/>
            </a:endParaRPr>
          </a:p>
          <a:p>
            <a:pPr marL="12700" marR="4699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automated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teller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(ATM)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outlet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allows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transactions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without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teller.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Anyone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credit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debit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card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cash at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ATMs.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Features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ATM:</a:t>
            </a:r>
            <a:endParaRPr sz="1800">
              <a:latin typeface="Calibri"/>
              <a:cs typeface="Calibri"/>
            </a:endParaRPr>
          </a:p>
          <a:p>
            <a:pPr marL="12700" marR="7113905">
              <a:lnSpc>
                <a:spcPct val="100000"/>
              </a:lnSpc>
              <a:spcBef>
                <a:spcPts val="2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Anywhere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Banking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Anything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Banking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endParaRPr sz="1600">
              <a:latin typeface="Calibri"/>
              <a:cs typeface="Calibri"/>
            </a:endParaRPr>
          </a:p>
          <a:p>
            <a:pPr marL="12700" marR="731202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User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Interface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Messag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Swallowed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Card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ATMs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1600">
              <a:latin typeface="Calibri"/>
              <a:cs typeface="Calibri"/>
            </a:endParaRPr>
          </a:p>
          <a:p>
            <a:pPr marL="64135">
              <a:lnSpc>
                <a:spcPts val="214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Advantages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b="1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ATM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Withdrawing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money.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Checking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is remaining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account.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Clock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Services: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ATM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round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clock,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24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day,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week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365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year.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1588</Words>
  <Application>Microsoft Office PowerPoint</Application>
  <PresentationFormat>On-screen Show (4:3)</PresentationFormat>
  <Paragraphs>103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SRI GANESH COLLEGE OF ARTS &amp; SCIENCE SALEM DEPARTMENT OF COMMERCE BANKING THEORY LAW &amp;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Unit:4 Negotiable Instruments:</vt:lpstr>
      <vt:lpstr>Unit: V E-Banking  Meaning of E-Banking: E-banking is a product designed for the purposes of online banking that enables you to  have easy and safe access to your bank account. E-banking is a safe, fast, easy and efficient  electronic   service that   enables you   access to   bank   account   and   to   carry out  online banking services, 24 hours a day, and 7 days a week.</vt:lpstr>
      <vt:lpstr>Disadvantage of E-banking: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COLLEGE FOR WOMEN NAMAKKAL Department of Computer Science</dc:title>
  <dc:creator>system6</dc:creator>
  <cp:lastModifiedBy>GAC-13</cp:lastModifiedBy>
  <cp:revision>2</cp:revision>
  <dcterms:created xsi:type="dcterms:W3CDTF">2024-07-15T07:15:30Z</dcterms:created>
  <dcterms:modified xsi:type="dcterms:W3CDTF">2024-07-15T07:33:13Z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2024-07-15T00:00:00Z</vt:filetime>
  </property>
</Properties>
</file>