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80" r:id="rId18"/>
    <p:sldId id="281" r:id="rId19"/>
    <p:sldId id="282" r:id="rId20"/>
    <p:sldId id="283" r:id="rId21"/>
    <p:sldId id="287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842" y="-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51538-EB43-4308-AE9A-B41596FFABF5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A18C3-276D-473C-A678-F7D768F9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3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A18C3-276D-473C-A678-F7D768F96F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13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41415" y="2894511"/>
            <a:ext cx="3402584" cy="3877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358384" y="2142744"/>
            <a:ext cx="3785870" cy="4072254"/>
          </a:xfrm>
          <a:custGeom>
            <a:avLst/>
            <a:gdLst/>
            <a:ahLst/>
            <a:cxnLst/>
            <a:rect l="l" t="t" r="r" b="b"/>
            <a:pathLst>
              <a:path w="3785870" h="4072254">
                <a:moveTo>
                  <a:pt x="0" y="4072128"/>
                </a:moveTo>
                <a:lnTo>
                  <a:pt x="3785616" y="4072128"/>
                </a:lnTo>
                <a:lnTo>
                  <a:pt x="3785616" y="0"/>
                </a:lnTo>
                <a:lnTo>
                  <a:pt x="0" y="0"/>
                </a:lnTo>
                <a:lnTo>
                  <a:pt x="0" y="4072128"/>
                </a:lnTo>
                <a:close/>
              </a:path>
            </a:pathLst>
          </a:custGeom>
          <a:solidFill>
            <a:srgbClr val="FFFFFF">
              <a:alpha val="9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13503" y="5913120"/>
            <a:ext cx="873760" cy="873760"/>
          </a:xfrm>
          <a:custGeom>
            <a:avLst/>
            <a:gdLst/>
            <a:ahLst/>
            <a:cxnLst/>
            <a:rect l="l" t="t" r="r" b="b"/>
            <a:pathLst>
              <a:path w="873760" h="873759">
                <a:moveTo>
                  <a:pt x="436625" y="0"/>
                </a:moveTo>
                <a:lnTo>
                  <a:pt x="389045" y="2561"/>
                </a:lnTo>
                <a:lnTo>
                  <a:pt x="342950" y="10070"/>
                </a:lnTo>
                <a:lnTo>
                  <a:pt x="298606" y="22258"/>
                </a:lnTo>
                <a:lnTo>
                  <a:pt x="256280" y="38861"/>
                </a:lnTo>
                <a:lnTo>
                  <a:pt x="216238" y="59610"/>
                </a:lnTo>
                <a:lnTo>
                  <a:pt x="178746" y="84241"/>
                </a:lnTo>
                <a:lnTo>
                  <a:pt x="144071" y="112487"/>
                </a:lnTo>
                <a:lnTo>
                  <a:pt x="112478" y="144081"/>
                </a:lnTo>
                <a:lnTo>
                  <a:pt x="84234" y="178757"/>
                </a:lnTo>
                <a:lnTo>
                  <a:pt x="59605" y="216249"/>
                </a:lnTo>
                <a:lnTo>
                  <a:pt x="38857" y="256291"/>
                </a:lnTo>
                <a:lnTo>
                  <a:pt x="22256" y="298616"/>
                </a:lnTo>
                <a:lnTo>
                  <a:pt x="10069" y="342957"/>
                </a:lnTo>
                <a:lnTo>
                  <a:pt x="2561" y="389049"/>
                </a:lnTo>
                <a:lnTo>
                  <a:pt x="0" y="436625"/>
                </a:lnTo>
                <a:lnTo>
                  <a:pt x="2561" y="484202"/>
                </a:lnTo>
                <a:lnTo>
                  <a:pt x="10069" y="530294"/>
                </a:lnTo>
                <a:lnTo>
                  <a:pt x="22256" y="574635"/>
                </a:lnTo>
                <a:lnTo>
                  <a:pt x="38857" y="616960"/>
                </a:lnTo>
                <a:lnTo>
                  <a:pt x="59605" y="657002"/>
                </a:lnTo>
                <a:lnTo>
                  <a:pt x="84234" y="694494"/>
                </a:lnTo>
                <a:lnTo>
                  <a:pt x="112478" y="729170"/>
                </a:lnTo>
                <a:lnTo>
                  <a:pt x="144071" y="760764"/>
                </a:lnTo>
                <a:lnTo>
                  <a:pt x="178746" y="789010"/>
                </a:lnTo>
                <a:lnTo>
                  <a:pt x="216238" y="813641"/>
                </a:lnTo>
                <a:lnTo>
                  <a:pt x="256280" y="834390"/>
                </a:lnTo>
                <a:lnTo>
                  <a:pt x="298606" y="850993"/>
                </a:lnTo>
                <a:lnTo>
                  <a:pt x="342950" y="863181"/>
                </a:lnTo>
                <a:lnTo>
                  <a:pt x="389045" y="870690"/>
                </a:lnTo>
                <a:lnTo>
                  <a:pt x="436625" y="873251"/>
                </a:lnTo>
                <a:lnTo>
                  <a:pt x="484206" y="870690"/>
                </a:lnTo>
                <a:lnTo>
                  <a:pt x="530301" y="863181"/>
                </a:lnTo>
                <a:lnTo>
                  <a:pt x="574645" y="850993"/>
                </a:lnTo>
                <a:lnTo>
                  <a:pt x="616971" y="834390"/>
                </a:lnTo>
                <a:lnTo>
                  <a:pt x="657013" y="813641"/>
                </a:lnTo>
                <a:lnTo>
                  <a:pt x="694505" y="789010"/>
                </a:lnTo>
                <a:lnTo>
                  <a:pt x="729180" y="760764"/>
                </a:lnTo>
                <a:lnTo>
                  <a:pt x="760773" y="729170"/>
                </a:lnTo>
                <a:lnTo>
                  <a:pt x="789017" y="694494"/>
                </a:lnTo>
                <a:lnTo>
                  <a:pt x="813646" y="657002"/>
                </a:lnTo>
                <a:lnTo>
                  <a:pt x="834394" y="616960"/>
                </a:lnTo>
                <a:lnTo>
                  <a:pt x="850995" y="574635"/>
                </a:lnTo>
                <a:lnTo>
                  <a:pt x="863182" y="530294"/>
                </a:lnTo>
                <a:lnTo>
                  <a:pt x="870690" y="484202"/>
                </a:lnTo>
                <a:lnTo>
                  <a:pt x="873251" y="436625"/>
                </a:lnTo>
                <a:lnTo>
                  <a:pt x="870690" y="389049"/>
                </a:lnTo>
                <a:lnTo>
                  <a:pt x="863182" y="342957"/>
                </a:lnTo>
                <a:lnTo>
                  <a:pt x="850995" y="298616"/>
                </a:lnTo>
                <a:lnTo>
                  <a:pt x="834394" y="256291"/>
                </a:lnTo>
                <a:lnTo>
                  <a:pt x="813646" y="216249"/>
                </a:lnTo>
                <a:lnTo>
                  <a:pt x="789017" y="178757"/>
                </a:lnTo>
                <a:lnTo>
                  <a:pt x="760773" y="144081"/>
                </a:lnTo>
                <a:lnTo>
                  <a:pt x="729180" y="112487"/>
                </a:lnTo>
                <a:lnTo>
                  <a:pt x="694505" y="84241"/>
                </a:lnTo>
                <a:lnTo>
                  <a:pt x="657013" y="59610"/>
                </a:lnTo>
                <a:lnTo>
                  <a:pt x="616971" y="38861"/>
                </a:lnTo>
                <a:lnTo>
                  <a:pt x="574645" y="22258"/>
                </a:lnTo>
                <a:lnTo>
                  <a:pt x="530301" y="10070"/>
                </a:lnTo>
                <a:lnTo>
                  <a:pt x="484206" y="2561"/>
                </a:lnTo>
                <a:lnTo>
                  <a:pt x="43662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6214871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71627"/>
                </a:move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6286499"/>
            <a:ext cx="9144000" cy="571500"/>
          </a:xfrm>
          <a:custGeom>
            <a:avLst/>
            <a:gdLst/>
            <a:ahLst/>
            <a:cxnLst/>
            <a:rect l="l" t="t" r="r" b="b"/>
            <a:pathLst>
              <a:path w="9144000" h="571500">
                <a:moveTo>
                  <a:pt x="0" y="571499"/>
                </a:moveTo>
                <a:lnTo>
                  <a:pt x="9144000" y="571499"/>
                </a:lnTo>
                <a:lnTo>
                  <a:pt x="9144000" y="0"/>
                </a:lnTo>
                <a:lnTo>
                  <a:pt x="0" y="0"/>
                </a:lnTo>
                <a:lnTo>
                  <a:pt x="0" y="571499"/>
                </a:lnTo>
                <a:close/>
              </a:path>
            </a:pathLst>
          </a:custGeom>
          <a:solidFill>
            <a:srgbClr val="2F5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413503" y="5984747"/>
            <a:ext cx="873760" cy="873760"/>
          </a:xfrm>
          <a:custGeom>
            <a:avLst/>
            <a:gdLst/>
            <a:ahLst/>
            <a:cxnLst/>
            <a:rect l="l" t="t" r="r" b="b"/>
            <a:pathLst>
              <a:path w="873760" h="873759">
                <a:moveTo>
                  <a:pt x="436625" y="0"/>
                </a:moveTo>
                <a:lnTo>
                  <a:pt x="389045" y="2561"/>
                </a:lnTo>
                <a:lnTo>
                  <a:pt x="342950" y="10070"/>
                </a:lnTo>
                <a:lnTo>
                  <a:pt x="298606" y="22258"/>
                </a:lnTo>
                <a:lnTo>
                  <a:pt x="256280" y="38861"/>
                </a:lnTo>
                <a:lnTo>
                  <a:pt x="216238" y="59610"/>
                </a:lnTo>
                <a:lnTo>
                  <a:pt x="178746" y="84241"/>
                </a:lnTo>
                <a:lnTo>
                  <a:pt x="144071" y="112487"/>
                </a:lnTo>
                <a:lnTo>
                  <a:pt x="112478" y="144081"/>
                </a:lnTo>
                <a:lnTo>
                  <a:pt x="84234" y="178757"/>
                </a:lnTo>
                <a:lnTo>
                  <a:pt x="59605" y="216249"/>
                </a:lnTo>
                <a:lnTo>
                  <a:pt x="38857" y="256291"/>
                </a:lnTo>
                <a:lnTo>
                  <a:pt x="22256" y="298616"/>
                </a:lnTo>
                <a:lnTo>
                  <a:pt x="10069" y="342957"/>
                </a:lnTo>
                <a:lnTo>
                  <a:pt x="2561" y="389049"/>
                </a:lnTo>
                <a:lnTo>
                  <a:pt x="0" y="436625"/>
                </a:lnTo>
                <a:lnTo>
                  <a:pt x="2561" y="484199"/>
                </a:lnTo>
                <a:lnTo>
                  <a:pt x="10069" y="530290"/>
                </a:lnTo>
                <a:lnTo>
                  <a:pt x="22256" y="574630"/>
                </a:lnTo>
                <a:lnTo>
                  <a:pt x="38857" y="616954"/>
                </a:lnTo>
                <a:lnTo>
                  <a:pt x="59605" y="656996"/>
                </a:lnTo>
                <a:lnTo>
                  <a:pt x="84234" y="694488"/>
                </a:lnTo>
                <a:lnTo>
                  <a:pt x="112478" y="729164"/>
                </a:lnTo>
                <a:lnTo>
                  <a:pt x="144071" y="760759"/>
                </a:lnTo>
                <a:lnTo>
                  <a:pt x="178746" y="789005"/>
                </a:lnTo>
                <a:lnTo>
                  <a:pt x="216238" y="813637"/>
                </a:lnTo>
                <a:lnTo>
                  <a:pt x="256280" y="834388"/>
                </a:lnTo>
                <a:lnTo>
                  <a:pt x="298606" y="850991"/>
                </a:lnTo>
                <a:lnTo>
                  <a:pt x="342950" y="863180"/>
                </a:lnTo>
                <a:lnTo>
                  <a:pt x="389045" y="870689"/>
                </a:lnTo>
                <a:lnTo>
                  <a:pt x="436625" y="873251"/>
                </a:lnTo>
                <a:lnTo>
                  <a:pt x="484206" y="870689"/>
                </a:lnTo>
                <a:lnTo>
                  <a:pt x="530301" y="863180"/>
                </a:lnTo>
                <a:lnTo>
                  <a:pt x="574645" y="850991"/>
                </a:lnTo>
                <a:lnTo>
                  <a:pt x="616971" y="834388"/>
                </a:lnTo>
                <a:lnTo>
                  <a:pt x="657013" y="813637"/>
                </a:lnTo>
                <a:lnTo>
                  <a:pt x="694505" y="789005"/>
                </a:lnTo>
                <a:lnTo>
                  <a:pt x="729180" y="760759"/>
                </a:lnTo>
                <a:lnTo>
                  <a:pt x="760773" y="729164"/>
                </a:lnTo>
                <a:lnTo>
                  <a:pt x="789017" y="694488"/>
                </a:lnTo>
                <a:lnTo>
                  <a:pt x="813646" y="656996"/>
                </a:lnTo>
                <a:lnTo>
                  <a:pt x="834394" y="616954"/>
                </a:lnTo>
                <a:lnTo>
                  <a:pt x="850995" y="574630"/>
                </a:lnTo>
                <a:lnTo>
                  <a:pt x="863182" y="530290"/>
                </a:lnTo>
                <a:lnTo>
                  <a:pt x="870690" y="484199"/>
                </a:lnTo>
                <a:lnTo>
                  <a:pt x="873251" y="436625"/>
                </a:lnTo>
                <a:lnTo>
                  <a:pt x="870690" y="389049"/>
                </a:lnTo>
                <a:lnTo>
                  <a:pt x="863182" y="342957"/>
                </a:lnTo>
                <a:lnTo>
                  <a:pt x="850995" y="298616"/>
                </a:lnTo>
                <a:lnTo>
                  <a:pt x="834394" y="256291"/>
                </a:lnTo>
                <a:lnTo>
                  <a:pt x="813646" y="216249"/>
                </a:lnTo>
                <a:lnTo>
                  <a:pt x="789017" y="178757"/>
                </a:lnTo>
                <a:lnTo>
                  <a:pt x="760773" y="144081"/>
                </a:lnTo>
                <a:lnTo>
                  <a:pt x="729180" y="112487"/>
                </a:lnTo>
                <a:lnTo>
                  <a:pt x="694505" y="84241"/>
                </a:lnTo>
                <a:lnTo>
                  <a:pt x="657013" y="59610"/>
                </a:lnTo>
                <a:lnTo>
                  <a:pt x="616971" y="38861"/>
                </a:lnTo>
                <a:lnTo>
                  <a:pt x="574645" y="22258"/>
                </a:lnTo>
                <a:lnTo>
                  <a:pt x="530301" y="10070"/>
                </a:lnTo>
                <a:lnTo>
                  <a:pt x="484206" y="2561"/>
                </a:lnTo>
                <a:lnTo>
                  <a:pt x="436625" y="0"/>
                </a:lnTo>
                <a:close/>
              </a:path>
            </a:pathLst>
          </a:custGeom>
          <a:solidFill>
            <a:srgbClr val="2F5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638098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EBF0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41415" y="2894511"/>
            <a:ext cx="3402584" cy="3877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358384" y="2142744"/>
            <a:ext cx="3785870" cy="4072254"/>
          </a:xfrm>
          <a:custGeom>
            <a:avLst/>
            <a:gdLst/>
            <a:ahLst/>
            <a:cxnLst/>
            <a:rect l="l" t="t" r="r" b="b"/>
            <a:pathLst>
              <a:path w="3785870" h="4072254">
                <a:moveTo>
                  <a:pt x="0" y="4072128"/>
                </a:moveTo>
                <a:lnTo>
                  <a:pt x="3785616" y="4072128"/>
                </a:lnTo>
                <a:lnTo>
                  <a:pt x="3785616" y="0"/>
                </a:lnTo>
                <a:lnTo>
                  <a:pt x="0" y="0"/>
                </a:lnTo>
                <a:lnTo>
                  <a:pt x="0" y="4072128"/>
                </a:lnTo>
                <a:close/>
              </a:path>
            </a:pathLst>
          </a:custGeom>
          <a:solidFill>
            <a:srgbClr val="FFFFFF">
              <a:alpha val="9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13503" y="5913120"/>
            <a:ext cx="873760" cy="873760"/>
          </a:xfrm>
          <a:custGeom>
            <a:avLst/>
            <a:gdLst/>
            <a:ahLst/>
            <a:cxnLst/>
            <a:rect l="l" t="t" r="r" b="b"/>
            <a:pathLst>
              <a:path w="873760" h="873759">
                <a:moveTo>
                  <a:pt x="436625" y="0"/>
                </a:moveTo>
                <a:lnTo>
                  <a:pt x="389045" y="2561"/>
                </a:lnTo>
                <a:lnTo>
                  <a:pt x="342950" y="10070"/>
                </a:lnTo>
                <a:lnTo>
                  <a:pt x="298606" y="22258"/>
                </a:lnTo>
                <a:lnTo>
                  <a:pt x="256280" y="38861"/>
                </a:lnTo>
                <a:lnTo>
                  <a:pt x="216238" y="59610"/>
                </a:lnTo>
                <a:lnTo>
                  <a:pt x="178746" y="84241"/>
                </a:lnTo>
                <a:lnTo>
                  <a:pt x="144071" y="112487"/>
                </a:lnTo>
                <a:lnTo>
                  <a:pt x="112478" y="144081"/>
                </a:lnTo>
                <a:lnTo>
                  <a:pt x="84234" y="178757"/>
                </a:lnTo>
                <a:lnTo>
                  <a:pt x="59605" y="216249"/>
                </a:lnTo>
                <a:lnTo>
                  <a:pt x="38857" y="256291"/>
                </a:lnTo>
                <a:lnTo>
                  <a:pt x="22256" y="298616"/>
                </a:lnTo>
                <a:lnTo>
                  <a:pt x="10069" y="342957"/>
                </a:lnTo>
                <a:lnTo>
                  <a:pt x="2561" y="389049"/>
                </a:lnTo>
                <a:lnTo>
                  <a:pt x="0" y="436625"/>
                </a:lnTo>
                <a:lnTo>
                  <a:pt x="2561" y="484202"/>
                </a:lnTo>
                <a:lnTo>
                  <a:pt x="10069" y="530294"/>
                </a:lnTo>
                <a:lnTo>
                  <a:pt x="22256" y="574635"/>
                </a:lnTo>
                <a:lnTo>
                  <a:pt x="38857" y="616960"/>
                </a:lnTo>
                <a:lnTo>
                  <a:pt x="59605" y="657002"/>
                </a:lnTo>
                <a:lnTo>
                  <a:pt x="84234" y="694494"/>
                </a:lnTo>
                <a:lnTo>
                  <a:pt x="112478" y="729170"/>
                </a:lnTo>
                <a:lnTo>
                  <a:pt x="144071" y="760764"/>
                </a:lnTo>
                <a:lnTo>
                  <a:pt x="178746" y="789010"/>
                </a:lnTo>
                <a:lnTo>
                  <a:pt x="216238" y="813641"/>
                </a:lnTo>
                <a:lnTo>
                  <a:pt x="256280" y="834390"/>
                </a:lnTo>
                <a:lnTo>
                  <a:pt x="298606" y="850993"/>
                </a:lnTo>
                <a:lnTo>
                  <a:pt x="342950" y="863181"/>
                </a:lnTo>
                <a:lnTo>
                  <a:pt x="389045" y="870690"/>
                </a:lnTo>
                <a:lnTo>
                  <a:pt x="436625" y="873251"/>
                </a:lnTo>
                <a:lnTo>
                  <a:pt x="484206" y="870690"/>
                </a:lnTo>
                <a:lnTo>
                  <a:pt x="530301" y="863181"/>
                </a:lnTo>
                <a:lnTo>
                  <a:pt x="574645" y="850993"/>
                </a:lnTo>
                <a:lnTo>
                  <a:pt x="616971" y="834390"/>
                </a:lnTo>
                <a:lnTo>
                  <a:pt x="657013" y="813641"/>
                </a:lnTo>
                <a:lnTo>
                  <a:pt x="694505" y="789010"/>
                </a:lnTo>
                <a:lnTo>
                  <a:pt x="729180" y="760764"/>
                </a:lnTo>
                <a:lnTo>
                  <a:pt x="760773" y="729170"/>
                </a:lnTo>
                <a:lnTo>
                  <a:pt x="789017" y="694494"/>
                </a:lnTo>
                <a:lnTo>
                  <a:pt x="813646" y="657002"/>
                </a:lnTo>
                <a:lnTo>
                  <a:pt x="834394" y="616960"/>
                </a:lnTo>
                <a:lnTo>
                  <a:pt x="850995" y="574635"/>
                </a:lnTo>
                <a:lnTo>
                  <a:pt x="863182" y="530294"/>
                </a:lnTo>
                <a:lnTo>
                  <a:pt x="870690" y="484202"/>
                </a:lnTo>
                <a:lnTo>
                  <a:pt x="873251" y="436625"/>
                </a:lnTo>
                <a:lnTo>
                  <a:pt x="870690" y="389049"/>
                </a:lnTo>
                <a:lnTo>
                  <a:pt x="863182" y="342957"/>
                </a:lnTo>
                <a:lnTo>
                  <a:pt x="850995" y="298616"/>
                </a:lnTo>
                <a:lnTo>
                  <a:pt x="834394" y="256291"/>
                </a:lnTo>
                <a:lnTo>
                  <a:pt x="813646" y="216249"/>
                </a:lnTo>
                <a:lnTo>
                  <a:pt x="789017" y="178757"/>
                </a:lnTo>
                <a:lnTo>
                  <a:pt x="760773" y="144081"/>
                </a:lnTo>
                <a:lnTo>
                  <a:pt x="729180" y="112487"/>
                </a:lnTo>
                <a:lnTo>
                  <a:pt x="694505" y="84241"/>
                </a:lnTo>
                <a:lnTo>
                  <a:pt x="657013" y="59610"/>
                </a:lnTo>
                <a:lnTo>
                  <a:pt x="616971" y="38861"/>
                </a:lnTo>
                <a:lnTo>
                  <a:pt x="574645" y="22258"/>
                </a:lnTo>
                <a:lnTo>
                  <a:pt x="530301" y="10070"/>
                </a:lnTo>
                <a:lnTo>
                  <a:pt x="484206" y="2561"/>
                </a:lnTo>
                <a:lnTo>
                  <a:pt x="43662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6214871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71627"/>
                </a:move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6286499"/>
            <a:ext cx="9144000" cy="571500"/>
          </a:xfrm>
          <a:custGeom>
            <a:avLst/>
            <a:gdLst/>
            <a:ahLst/>
            <a:cxnLst/>
            <a:rect l="l" t="t" r="r" b="b"/>
            <a:pathLst>
              <a:path w="9144000" h="571500">
                <a:moveTo>
                  <a:pt x="0" y="571499"/>
                </a:moveTo>
                <a:lnTo>
                  <a:pt x="9144000" y="571499"/>
                </a:lnTo>
                <a:lnTo>
                  <a:pt x="9144000" y="0"/>
                </a:lnTo>
                <a:lnTo>
                  <a:pt x="0" y="0"/>
                </a:lnTo>
                <a:lnTo>
                  <a:pt x="0" y="571499"/>
                </a:lnTo>
                <a:close/>
              </a:path>
            </a:pathLst>
          </a:custGeom>
          <a:solidFill>
            <a:srgbClr val="2F5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413503" y="5984747"/>
            <a:ext cx="873760" cy="873760"/>
          </a:xfrm>
          <a:custGeom>
            <a:avLst/>
            <a:gdLst/>
            <a:ahLst/>
            <a:cxnLst/>
            <a:rect l="l" t="t" r="r" b="b"/>
            <a:pathLst>
              <a:path w="873760" h="873759">
                <a:moveTo>
                  <a:pt x="436625" y="0"/>
                </a:moveTo>
                <a:lnTo>
                  <a:pt x="389045" y="2561"/>
                </a:lnTo>
                <a:lnTo>
                  <a:pt x="342950" y="10070"/>
                </a:lnTo>
                <a:lnTo>
                  <a:pt x="298606" y="22258"/>
                </a:lnTo>
                <a:lnTo>
                  <a:pt x="256280" y="38861"/>
                </a:lnTo>
                <a:lnTo>
                  <a:pt x="216238" y="59610"/>
                </a:lnTo>
                <a:lnTo>
                  <a:pt x="178746" y="84241"/>
                </a:lnTo>
                <a:lnTo>
                  <a:pt x="144071" y="112487"/>
                </a:lnTo>
                <a:lnTo>
                  <a:pt x="112478" y="144081"/>
                </a:lnTo>
                <a:lnTo>
                  <a:pt x="84234" y="178757"/>
                </a:lnTo>
                <a:lnTo>
                  <a:pt x="59605" y="216249"/>
                </a:lnTo>
                <a:lnTo>
                  <a:pt x="38857" y="256291"/>
                </a:lnTo>
                <a:lnTo>
                  <a:pt x="22256" y="298616"/>
                </a:lnTo>
                <a:lnTo>
                  <a:pt x="10069" y="342957"/>
                </a:lnTo>
                <a:lnTo>
                  <a:pt x="2561" y="389049"/>
                </a:lnTo>
                <a:lnTo>
                  <a:pt x="0" y="436625"/>
                </a:lnTo>
                <a:lnTo>
                  <a:pt x="2561" y="484199"/>
                </a:lnTo>
                <a:lnTo>
                  <a:pt x="10069" y="530290"/>
                </a:lnTo>
                <a:lnTo>
                  <a:pt x="22256" y="574630"/>
                </a:lnTo>
                <a:lnTo>
                  <a:pt x="38857" y="616954"/>
                </a:lnTo>
                <a:lnTo>
                  <a:pt x="59605" y="656996"/>
                </a:lnTo>
                <a:lnTo>
                  <a:pt x="84234" y="694488"/>
                </a:lnTo>
                <a:lnTo>
                  <a:pt x="112478" y="729164"/>
                </a:lnTo>
                <a:lnTo>
                  <a:pt x="144071" y="760759"/>
                </a:lnTo>
                <a:lnTo>
                  <a:pt x="178746" y="789005"/>
                </a:lnTo>
                <a:lnTo>
                  <a:pt x="216238" y="813637"/>
                </a:lnTo>
                <a:lnTo>
                  <a:pt x="256280" y="834388"/>
                </a:lnTo>
                <a:lnTo>
                  <a:pt x="298606" y="850991"/>
                </a:lnTo>
                <a:lnTo>
                  <a:pt x="342950" y="863180"/>
                </a:lnTo>
                <a:lnTo>
                  <a:pt x="389045" y="870689"/>
                </a:lnTo>
                <a:lnTo>
                  <a:pt x="436625" y="873251"/>
                </a:lnTo>
                <a:lnTo>
                  <a:pt x="484206" y="870689"/>
                </a:lnTo>
                <a:lnTo>
                  <a:pt x="530301" y="863180"/>
                </a:lnTo>
                <a:lnTo>
                  <a:pt x="574645" y="850991"/>
                </a:lnTo>
                <a:lnTo>
                  <a:pt x="616971" y="834388"/>
                </a:lnTo>
                <a:lnTo>
                  <a:pt x="657013" y="813637"/>
                </a:lnTo>
                <a:lnTo>
                  <a:pt x="694505" y="789005"/>
                </a:lnTo>
                <a:lnTo>
                  <a:pt x="729180" y="760759"/>
                </a:lnTo>
                <a:lnTo>
                  <a:pt x="760773" y="729164"/>
                </a:lnTo>
                <a:lnTo>
                  <a:pt x="789017" y="694488"/>
                </a:lnTo>
                <a:lnTo>
                  <a:pt x="813646" y="656996"/>
                </a:lnTo>
                <a:lnTo>
                  <a:pt x="834394" y="616954"/>
                </a:lnTo>
                <a:lnTo>
                  <a:pt x="850995" y="574630"/>
                </a:lnTo>
                <a:lnTo>
                  <a:pt x="863182" y="530290"/>
                </a:lnTo>
                <a:lnTo>
                  <a:pt x="870690" y="484199"/>
                </a:lnTo>
                <a:lnTo>
                  <a:pt x="873251" y="436625"/>
                </a:lnTo>
                <a:lnTo>
                  <a:pt x="870690" y="389049"/>
                </a:lnTo>
                <a:lnTo>
                  <a:pt x="863182" y="342957"/>
                </a:lnTo>
                <a:lnTo>
                  <a:pt x="850995" y="298616"/>
                </a:lnTo>
                <a:lnTo>
                  <a:pt x="834394" y="256291"/>
                </a:lnTo>
                <a:lnTo>
                  <a:pt x="813646" y="216249"/>
                </a:lnTo>
                <a:lnTo>
                  <a:pt x="789017" y="178757"/>
                </a:lnTo>
                <a:lnTo>
                  <a:pt x="760773" y="144081"/>
                </a:lnTo>
                <a:lnTo>
                  <a:pt x="729180" y="112487"/>
                </a:lnTo>
                <a:lnTo>
                  <a:pt x="694505" y="84241"/>
                </a:lnTo>
                <a:lnTo>
                  <a:pt x="657013" y="59610"/>
                </a:lnTo>
                <a:lnTo>
                  <a:pt x="616971" y="38861"/>
                </a:lnTo>
                <a:lnTo>
                  <a:pt x="574645" y="22258"/>
                </a:lnTo>
                <a:lnTo>
                  <a:pt x="530301" y="10070"/>
                </a:lnTo>
                <a:lnTo>
                  <a:pt x="484206" y="2561"/>
                </a:lnTo>
                <a:lnTo>
                  <a:pt x="436625" y="0"/>
                </a:lnTo>
                <a:close/>
              </a:path>
            </a:pathLst>
          </a:custGeom>
          <a:solidFill>
            <a:srgbClr val="2F5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638098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EBF0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0"/>
            <a:ext cx="9144000" cy="619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41415" y="2894511"/>
            <a:ext cx="3402584" cy="38777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358384" y="2142744"/>
            <a:ext cx="3785870" cy="4072254"/>
          </a:xfrm>
          <a:custGeom>
            <a:avLst/>
            <a:gdLst/>
            <a:ahLst/>
            <a:cxnLst/>
            <a:rect l="l" t="t" r="r" b="b"/>
            <a:pathLst>
              <a:path w="3785870" h="4072254">
                <a:moveTo>
                  <a:pt x="0" y="4072128"/>
                </a:moveTo>
                <a:lnTo>
                  <a:pt x="3785616" y="4072128"/>
                </a:lnTo>
                <a:lnTo>
                  <a:pt x="3785616" y="0"/>
                </a:lnTo>
                <a:lnTo>
                  <a:pt x="0" y="0"/>
                </a:lnTo>
                <a:lnTo>
                  <a:pt x="0" y="4072128"/>
                </a:lnTo>
                <a:close/>
              </a:path>
            </a:pathLst>
          </a:custGeom>
          <a:solidFill>
            <a:srgbClr val="FFFFFF">
              <a:alpha val="9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13503" y="5913120"/>
            <a:ext cx="873760" cy="873760"/>
          </a:xfrm>
          <a:custGeom>
            <a:avLst/>
            <a:gdLst/>
            <a:ahLst/>
            <a:cxnLst/>
            <a:rect l="l" t="t" r="r" b="b"/>
            <a:pathLst>
              <a:path w="873760" h="873759">
                <a:moveTo>
                  <a:pt x="436625" y="0"/>
                </a:moveTo>
                <a:lnTo>
                  <a:pt x="389045" y="2561"/>
                </a:lnTo>
                <a:lnTo>
                  <a:pt x="342950" y="10070"/>
                </a:lnTo>
                <a:lnTo>
                  <a:pt x="298606" y="22258"/>
                </a:lnTo>
                <a:lnTo>
                  <a:pt x="256280" y="38861"/>
                </a:lnTo>
                <a:lnTo>
                  <a:pt x="216238" y="59610"/>
                </a:lnTo>
                <a:lnTo>
                  <a:pt x="178746" y="84241"/>
                </a:lnTo>
                <a:lnTo>
                  <a:pt x="144071" y="112487"/>
                </a:lnTo>
                <a:lnTo>
                  <a:pt x="112478" y="144081"/>
                </a:lnTo>
                <a:lnTo>
                  <a:pt x="84234" y="178757"/>
                </a:lnTo>
                <a:lnTo>
                  <a:pt x="59605" y="216249"/>
                </a:lnTo>
                <a:lnTo>
                  <a:pt x="38857" y="256291"/>
                </a:lnTo>
                <a:lnTo>
                  <a:pt x="22256" y="298616"/>
                </a:lnTo>
                <a:lnTo>
                  <a:pt x="10069" y="342957"/>
                </a:lnTo>
                <a:lnTo>
                  <a:pt x="2561" y="389049"/>
                </a:lnTo>
                <a:lnTo>
                  <a:pt x="0" y="436625"/>
                </a:lnTo>
                <a:lnTo>
                  <a:pt x="2561" y="484202"/>
                </a:lnTo>
                <a:lnTo>
                  <a:pt x="10069" y="530294"/>
                </a:lnTo>
                <a:lnTo>
                  <a:pt x="22256" y="574635"/>
                </a:lnTo>
                <a:lnTo>
                  <a:pt x="38857" y="616960"/>
                </a:lnTo>
                <a:lnTo>
                  <a:pt x="59605" y="657002"/>
                </a:lnTo>
                <a:lnTo>
                  <a:pt x="84234" y="694494"/>
                </a:lnTo>
                <a:lnTo>
                  <a:pt x="112478" y="729170"/>
                </a:lnTo>
                <a:lnTo>
                  <a:pt x="144071" y="760764"/>
                </a:lnTo>
                <a:lnTo>
                  <a:pt x="178746" y="789010"/>
                </a:lnTo>
                <a:lnTo>
                  <a:pt x="216238" y="813641"/>
                </a:lnTo>
                <a:lnTo>
                  <a:pt x="256280" y="834390"/>
                </a:lnTo>
                <a:lnTo>
                  <a:pt x="298606" y="850993"/>
                </a:lnTo>
                <a:lnTo>
                  <a:pt x="342950" y="863181"/>
                </a:lnTo>
                <a:lnTo>
                  <a:pt x="389045" y="870690"/>
                </a:lnTo>
                <a:lnTo>
                  <a:pt x="436625" y="873251"/>
                </a:lnTo>
                <a:lnTo>
                  <a:pt x="484206" y="870690"/>
                </a:lnTo>
                <a:lnTo>
                  <a:pt x="530301" y="863181"/>
                </a:lnTo>
                <a:lnTo>
                  <a:pt x="574645" y="850993"/>
                </a:lnTo>
                <a:lnTo>
                  <a:pt x="616971" y="834390"/>
                </a:lnTo>
                <a:lnTo>
                  <a:pt x="657013" y="813641"/>
                </a:lnTo>
                <a:lnTo>
                  <a:pt x="694505" y="789010"/>
                </a:lnTo>
                <a:lnTo>
                  <a:pt x="729180" y="760764"/>
                </a:lnTo>
                <a:lnTo>
                  <a:pt x="760773" y="729170"/>
                </a:lnTo>
                <a:lnTo>
                  <a:pt x="789017" y="694494"/>
                </a:lnTo>
                <a:lnTo>
                  <a:pt x="813646" y="657002"/>
                </a:lnTo>
                <a:lnTo>
                  <a:pt x="834394" y="616960"/>
                </a:lnTo>
                <a:lnTo>
                  <a:pt x="850995" y="574635"/>
                </a:lnTo>
                <a:lnTo>
                  <a:pt x="863182" y="530294"/>
                </a:lnTo>
                <a:lnTo>
                  <a:pt x="870690" y="484202"/>
                </a:lnTo>
                <a:lnTo>
                  <a:pt x="873251" y="436625"/>
                </a:lnTo>
                <a:lnTo>
                  <a:pt x="870690" y="389049"/>
                </a:lnTo>
                <a:lnTo>
                  <a:pt x="863182" y="342957"/>
                </a:lnTo>
                <a:lnTo>
                  <a:pt x="850995" y="298616"/>
                </a:lnTo>
                <a:lnTo>
                  <a:pt x="834394" y="256291"/>
                </a:lnTo>
                <a:lnTo>
                  <a:pt x="813646" y="216249"/>
                </a:lnTo>
                <a:lnTo>
                  <a:pt x="789017" y="178757"/>
                </a:lnTo>
                <a:lnTo>
                  <a:pt x="760773" y="144081"/>
                </a:lnTo>
                <a:lnTo>
                  <a:pt x="729180" y="112487"/>
                </a:lnTo>
                <a:lnTo>
                  <a:pt x="694505" y="84241"/>
                </a:lnTo>
                <a:lnTo>
                  <a:pt x="657013" y="59610"/>
                </a:lnTo>
                <a:lnTo>
                  <a:pt x="616971" y="38861"/>
                </a:lnTo>
                <a:lnTo>
                  <a:pt x="574645" y="22258"/>
                </a:lnTo>
                <a:lnTo>
                  <a:pt x="530301" y="10070"/>
                </a:lnTo>
                <a:lnTo>
                  <a:pt x="484206" y="2561"/>
                </a:lnTo>
                <a:lnTo>
                  <a:pt x="43662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6214871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71627"/>
                </a:move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6286499"/>
            <a:ext cx="9144000" cy="571500"/>
          </a:xfrm>
          <a:custGeom>
            <a:avLst/>
            <a:gdLst/>
            <a:ahLst/>
            <a:cxnLst/>
            <a:rect l="l" t="t" r="r" b="b"/>
            <a:pathLst>
              <a:path w="9144000" h="571500">
                <a:moveTo>
                  <a:pt x="0" y="571499"/>
                </a:moveTo>
                <a:lnTo>
                  <a:pt x="9144000" y="571499"/>
                </a:lnTo>
                <a:lnTo>
                  <a:pt x="9144000" y="0"/>
                </a:lnTo>
                <a:lnTo>
                  <a:pt x="0" y="0"/>
                </a:lnTo>
                <a:lnTo>
                  <a:pt x="0" y="571499"/>
                </a:lnTo>
                <a:close/>
              </a:path>
            </a:pathLst>
          </a:custGeom>
          <a:solidFill>
            <a:srgbClr val="2F5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413503" y="5984747"/>
            <a:ext cx="873760" cy="873760"/>
          </a:xfrm>
          <a:custGeom>
            <a:avLst/>
            <a:gdLst/>
            <a:ahLst/>
            <a:cxnLst/>
            <a:rect l="l" t="t" r="r" b="b"/>
            <a:pathLst>
              <a:path w="873760" h="873759">
                <a:moveTo>
                  <a:pt x="436625" y="0"/>
                </a:moveTo>
                <a:lnTo>
                  <a:pt x="389045" y="2561"/>
                </a:lnTo>
                <a:lnTo>
                  <a:pt x="342950" y="10070"/>
                </a:lnTo>
                <a:lnTo>
                  <a:pt x="298606" y="22258"/>
                </a:lnTo>
                <a:lnTo>
                  <a:pt x="256280" y="38861"/>
                </a:lnTo>
                <a:lnTo>
                  <a:pt x="216238" y="59610"/>
                </a:lnTo>
                <a:lnTo>
                  <a:pt x="178746" y="84241"/>
                </a:lnTo>
                <a:lnTo>
                  <a:pt x="144071" y="112487"/>
                </a:lnTo>
                <a:lnTo>
                  <a:pt x="112478" y="144081"/>
                </a:lnTo>
                <a:lnTo>
                  <a:pt x="84234" y="178757"/>
                </a:lnTo>
                <a:lnTo>
                  <a:pt x="59605" y="216249"/>
                </a:lnTo>
                <a:lnTo>
                  <a:pt x="38857" y="256291"/>
                </a:lnTo>
                <a:lnTo>
                  <a:pt x="22256" y="298616"/>
                </a:lnTo>
                <a:lnTo>
                  <a:pt x="10069" y="342957"/>
                </a:lnTo>
                <a:lnTo>
                  <a:pt x="2561" y="389049"/>
                </a:lnTo>
                <a:lnTo>
                  <a:pt x="0" y="436625"/>
                </a:lnTo>
                <a:lnTo>
                  <a:pt x="2561" y="484199"/>
                </a:lnTo>
                <a:lnTo>
                  <a:pt x="10069" y="530290"/>
                </a:lnTo>
                <a:lnTo>
                  <a:pt x="22256" y="574630"/>
                </a:lnTo>
                <a:lnTo>
                  <a:pt x="38857" y="616954"/>
                </a:lnTo>
                <a:lnTo>
                  <a:pt x="59605" y="656996"/>
                </a:lnTo>
                <a:lnTo>
                  <a:pt x="84234" y="694488"/>
                </a:lnTo>
                <a:lnTo>
                  <a:pt x="112478" y="729164"/>
                </a:lnTo>
                <a:lnTo>
                  <a:pt x="144071" y="760759"/>
                </a:lnTo>
                <a:lnTo>
                  <a:pt x="178746" y="789005"/>
                </a:lnTo>
                <a:lnTo>
                  <a:pt x="216238" y="813637"/>
                </a:lnTo>
                <a:lnTo>
                  <a:pt x="256280" y="834388"/>
                </a:lnTo>
                <a:lnTo>
                  <a:pt x="298606" y="850991"/>
                </a:lnTo>
                <a:lnTo>
                  <a:pt x="342950" y="863180"/>
                </a:lnTo>
                <a:lnTo>
                  <a:pt x="389045" y="870689"/>
                </a:lnTo>
                <a:lnTo>
                  <a:pt x="436625" y="873251"/>
                </a:lnTo>
                <a:lnTo>
                  <a:pt x="484206" y="870689"/>
                </a:lnTo>
                <a:lnTo>
                  <a:pt x="530301" y="863180"/>
                </a:lnTo>
                <a:lnTo>
                  <a:pt x="574645" y="850991"/>
                </a:lnTo>
                <a:lnTo>
                  <a:pt x="616971" y="834388"/>
                </a:lnTo>
                <a:lnTo>
                  <a:pt x="657013" y="813637"/>
                </a:lnTo>
                <a:lnTo>
                  <a:pt x="694505" y="789005"/>
                </a:lnTo>
                <a:lnTo>
                  <a:pt x="729180" y="760759"/>
                </a:lnTo>
                <a:lnTo>
                  <a:pt x="760773" y="729164"/>
                </a:lnTo>
                <a:lnTo>
                  <a:pt x="789017" y="694488"/>
                </a:lnTo>
                <a:lnTo>
                  <a:pt x="813646" y="656996"/>
                </a:lnTo>
                <a:lnTo>
                  <a:pt x="834394" y="616954"/>
                </a:lnTo>
                <a:lnTo>
                  <a:pt x="850995" y="574630"/>
                </a:lnTo>
                <a:lnTo>
                  <a:pt x="863182" y="530290"/>
                </a:lnTo>
                <a:lnTo>
                  <a:pt x="870690" y="484199"/>
                </a:lnTo>
                <a:lnTo>
                  <a:pt x="873251" y="436625"/>
                </a:lnTo>
                <a:lnTo>
                  <a:pt x="870690" y="389049"/>
                </a:lnTo>
                <a:lnTo>
                  <a:pt x="863182" y="342957"/>
                </a:lnTo>
                <a:lnTo>
                  <a:pt x="850995" y="298616"/>
                </a:lnTo>
                <a:lnTo>
                  <a:pt x="834394" y="256291"/>
                </a:lnTo>
                <a:lnTo>
                  <a:pt x="813646" y="216249"/>
                </a:lnTo>
                <a:lnTo>
                  <a:pt x="789017" y="178757"/>
                </a:lnTo>
                <a:lnTo>
                  <a:pt x="760773" y="144081"/>
                </a:lnTo>
                <a:lnTo>
                  <a:pt x="729180" y="112487"/>
                </a:lnTo>
                <a:lnTo>
                  <a:pt x="694505" y="84241"/>
                </a:lnTo>
                <a:lnTo>
                  <a:pt x="657013" y="59610"/>
                </a:lnTo>
                <a:lnTo>
                  <a:pt x="616971" y="38861"/>
                </a:lnTo>
                <a:lnTo>
                  <a:pt x="574645" y="22258"/>
                </a:lnTo>
                <a:lnTo>
                  <a:pt x="530301" y="10070"/>
                </a:lnTo>
                <a:lnTo>
                  <a:pt x="484206" y="2561"/>
                </a:lnTo>
                <a:lnTo>
                  <a:pt x="436625" y="0"/>
                </a:lnTo>
                <a:close/>
              </a:path>
            </a:pathLst>
          </a:custGeom>
          <a:solidFill>
            <a:srgbClr val="2F5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939" y="96723"/>
            <a:ext cx="315531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6760" y="1087882"/>
            <a:ext cx="7850479" cy="4193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99" y="3200400"/>
            <a:ext cx="2590799" cy="3235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56488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5">
                <a:moveTo>
                  <a:pt x="0" y="71627"/>
                </a:move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00500" y="356615"/>
            <a:ext cx="1169035" cy="1169035"/>
          </a:xfrm>
          <a:custGeom>
            <a:avLst/>
            <a:gdLst/>
            <a:ahLst/>
            <a:cxnLst/>
            <a:rect l="l" t="t" r="r" b="b"/>
            <a:pathLst>
              <a:path w="1169035" h="1169035">
                <a:moveTo>
                  <a:pt x="584453" y="0"/>
                </a:moveTo>
                <a:lnTo>
                  <a:pt x="536513" y="1937"/>
                </a:lnTo>
                <a:lnTo>
                  <a:pt x="489640" y="7648"/>
                </a:lnTo>
                <a:lnTo>
                  <a:pt x="443987" y="16982"/>
                </a:lnTo>
                <a:lnTo>
                  <a:pt x="399702" y="29791"/>
                </a:lnTo>
                <a:lnTo>
                  <a:pt x="356937" y="45922"/>
                </a:lnTo>
                <a:lnTo>
                  <a:pt x="315842" y="65226"/>
                </a:lnTo>
                <a:lnTo>
                  <a:pt x="276566" y="87552"/>
                </a:lnTo>
                <a:lnTo>
                  <a:pt x="239261" y="112751"/>
                </a:lnTo>
                <a:lnTo>
                  <a:pt x="204077" y="140672"/>
                </a:lnTo>
                <a:lnTo>
                  <a:pt x="171164" y="171164"/>
                </a:lnTo>
                <a:lnTo>
                  <a:pt x="140672" y="204077"/>
                </a:lnTo>
                <a:lnTo>
                  <a:pt x="112751" y="239261"/>
                </a:lnTo>
                <a:lnTo>
                  <a:pt x="87552" y="276566"/>
                </a:lnTo>
                <a:lnTo>
                  <a:pt x="65226" y="315842"/>
                </a:lnTo>
                <a:lnTo>
                  <a:pt x="45922" y="356937"/>
                </a:lnTo>
                <a:lnTo>
                  <a:pt x="29791" y="399702"/>
                </a:lnTo>
                <a:lnTo>
                  <a:pt x="16982" y="443987"/>
                </a:lnTo>
                <a:lnTo>
                  <a:pt x="7648" y="489640"/>
                </a:lnTo>
                <a:lnTo>
                  <a:pt x="1937" y="536513"/>
                </a:lnTo>
                <a:lnTo>
                  <a:pt x="0" y="584454"/>
                </a:lnTo>
                <a:lnTo>
                  <a:pt x="1937" y="632394"/>
                </a:lnTo>
                <a:lnTo>
                  <a:pt x="7648" y="679267"/>
                </a:lnTo>
                <a:lnTo>
                  <a:pt x="16982" y="724920"/>
                </a:lnTo>
                <a:lnTo>
                  <a:pt x="29791" y="769205"/>
                </a:lnTo>
                <a:lnTo>
                  <a:pt x="45922" y="811970"/>
                </a:lnTo>
                <a:lnTo>
                  <a:pt x="65226" y="853065"/>
                </a:lnTo>
                <a:lnTo>
                  <a:pt x="87552" y="892341"/>
                </a:lnTo>
                <a:lnTo>
                  <a:pt x="112751" y="929646"/>
                </a:lnTo>
                <a:lnTo>
                  <a:pt x="140672" y="964830"/>
                </a:lnTo>
                <a:lnTo>
                  <a:pt x="171164" y="997743"/>
                </a:lnTo>
                <a:lnTo>
                  <a:pt x="204077" y="1028235"/>
                </a:lnTo>
                <a:lnTo>
                  <a:pt x="239261" y="1056156"/>
                </a:lnTo>
                <a:lnTo>
                  <a:pt x="276566" y="1081355"/>
                </a:lnTo>
                <a:lnTo>
                  <a:pt x="315842" y="1103681"/>
                </a:lnTo>
                <a:lnTo>
                  <a:pt x="356937" y="1122985"/>
                </a:lnTo>
                <a:lnTo>
                  <a:pt x="399702" y="1139116"/>
                </a:lnTo>
                <a:lnTo>
                  <a:pt x="443987" y="1151925"/>
                </a:lnTo>
                <a:lnTo>
                  <a:pt x="489640" y="1161259"/>
                </a:lnTo>
                <a:lnTo>
                  <a:pt x="536513" y="1166970"/>
                </a:lnTo>
                <a:lnTo>
                  <a:pt x="584453" y="1168908"/>
                </a:lnTo>
                <a:lnTo>
                  <a:pt x="632394" y="1166970"/>
                </a:lnTo>
                <a:lnTo>
                  <a:pt x="679267" y="1161259"/>
                </a:lnTo>
                <a:lnTo>
                  <a:pt x="724920" y="1151925"/>
                </a:lnTo>
                <a:lnTo>
                  <a:pt x="769205" y="1139116"/>
                </a:lnTo>
                <a:lnTo>
                  <a:pt x="811970" y="1122985"/>
                </a:lnTo>
                <a:lnTo>
                  <a:pt x="853065" y="1103681"/>
                </a:lnTo>
                <a:lnTo>
                  <a:pt x="892341" y="1081355"/>
                </a:lnTo>
                <a:lnTo>
                  <a:pt x="929646" y="1056156"/>
                </a:lnTo>
                <a:lnTo>
                  <a:pt x="964830" y="1028235"/>
                </a:lnTo>
                <a:lnTo>
                  <a:pt x="997743" y="997743"/>
                </a:lnTo>
                <a:lnTo>
                  <a:pt x="1028235" y="964830"/>
                </a:lnTo>
                <a:lnTo>
                  <a:pt x="1056156" y="929646"/>
                </a:lnTo>
                <a:lnTo>
                  <a:pt x="1081355" y="892341"/>
                </a:lnTo>
                <a:lnTo>
                  <a:pt x="1103681" y="853065"/>
                </a:lnTo>
                <a:lnTo>
                  <a:pt x="1122985" y="811970"/>
                </a:lnTo>
                <a:lnTo>
                  <a:pt x="1139116" y="769205"/>
                </a:lnTo>
                <a:lnTo>
                  <a:pt x="1151925" y="724920"/>
                </a:lnTo>
                <a:lnTo>
                  <a:pt x="1161259" y="679267"/>
                </a:lnTo>
                <a:lnTo>
                  <a:pt x="1166970" y="632394"/>
                </a:lnTo>
                <a:lnTo>
                  <a:pt x="1168908" y="584454"/>
                </a:lnTo>
                <a:lnTo>
                  <a:pt x="1166970" y="536513"/>
                </a:lnTo>
                <a:lnTo>
                  <a:pt x="1161259" y="489640"/>
                </a:lnTo>
                <a:lnTo>
                  <a:pt x="1151925" y="443987"/>
                </a:lnTo>
                <a:lnTo>
                  <a:pt x="1139116" y="399702"/>
                </a:lnTo>
                <a:lnTo>
                  <a:pt x="1122985" y="356937"/>
                </a:lnTo>
                <a:lnTo>
                  <a:pt x="1103681" y="315842"/>
                </a:lnTo>
                <a:lnTo>
                  <a:pt x="1081355" y="276566"/>
                </a:lnTo>
                <a:lnTo>
                  <a:pt x="1056156" y="239261"/>
                </a:lnTo>
                <a:lnTo>
                  <a:pt x="1028235" y="204077"/>
                </a:lnTo>
                <a:lnTo>
                  <a:pt x="997743" y="171164"/>
                </a:lnTo>
                <a:lnTo>
                  <a:pt x="964830" y="140672"/>
                </a:lnTo>
                <a:lnTo>
                  <a:pt x="929646" y="112751"/>
                </a:lnTo>
                <a:lnTo>
                  <a:pt x="892341" y="87552"/>
                </a:lnTo>
                <a:lnTo>
                  <a:pt x="853065" y="65226"/>
                </a:lnTo>
                <a:lnTo>
                  <a:pt x="811970" y="45922"/>
                </a:lnTo>
                <a:lnTo>
                  <a:pt x="769205" y="29791"/>
                </a:lnTo>
                <a:lnTo>
                  <a:pt x="724920" y="16982"/>
                </a:lnTo>
                <a:lnTo>
                  <a:pt x="679267" y="7648"/>
                </a:lnTo>
                <a:lnTo>
                  <a:pt x="632394" y="1937"/>
                </a:lnTo>
                <a:lnTo>
                  <a:pt x="584453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14884"/>
            <a:ext cx="9144000" cy="641985"/>
          </a:xfrm>
          <a:custGeom>
            <a:avLst/>
            <a:gdLst/>
            <a:ahLst/>
            <a:cxnLst/>
            <a:rect l="l" t="t" r="r" b="b"/>
            <a:pathLst>
              <a:path w="9144000" h="641985">
                <a:moveTo>
                  <a:pt x="0" y="641604"/>
                </a:moveTo>
                <a:lnTo>
                  <a:pt x="9144000" y="641604"/>
                </a:lnTo>
                <a:lnTo>
                  <a:pt x="9144000" y="0"/>
                </a:lnTo>
                <a:lnTo>
                  <a:pt x="0" y="0"/>
                </a:lnTo>
                <a:lnTo>
                  <a:pt x="0" y="641604"/>
                </a:lnTo>
                <a:close/>
              </a:path>
            </a:pathLst>
          </a:custGeom>
          <a:solidFill>
            <a:srgbClr val="82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00500" y="284988"/>
            <a:ext cx="1169035" cy="1169035"/>
          </a:xfrm>
          <a:custGeom>
            <a:avLst/>
            <a:gdLst/>
            <a:ahLst/>
            <a:cxnLst/>
            <a:rect l="l" t="t" r="r" b="b"/>
            <a:pathLst>
              <a:path w="1169035" h="1169035">
                <a:moveTo>
                  <a:pt x="584453" y="0"/>
                </a:moveTo>
                <a:lnTo>
                  <a:pt x="536513" y="1937"/>
                </a:lnTo>
                <a:lnTo>
                  <a:pt x="489640" y="7648"/>
                </a:lnTo>
                <a:lnTo>
                  <a:pt x="443987" y="16982"/>
                </a:lnTo>
                <a:lnTo>
                  <a:pt x="399702" y="29791"/>
                </a:lnTo>
                <a:lnTo>
                  <a:pt x="356937" y="45922"/>
                </a:lnTo>
                <a:lnTo>
                  <a:pt x="315842" y="65226"/>
                </a:lnTo>
                <a:lnTo>
                  <a:pt x="276566" y="87552"/>
                </a:lnTo>
                <a:lnTo>
                  <a:pt x="239261" y="112751"/>
                </a:lnTo>
                <a:lnTo>
                  <a:pt x="204077" y="140672"/>
                </a:lnTo>
                <a:lnTo>
                  <a:pt x="171164" y="171164"/>
                </a:lnTo>
                <a:lnTo>
                  <a:pt x="140672" y="204077"/>
                </a:lnTo>
                <a:lnTo>
                  <a:pt x="112751" y="239261"/>
                </a:lnTo>
                <a:lnTo>
                  <a:pt x="87552" y="276566"/>
                </a:lnTo>
                <a:lnTo>
                  <a:pt x="65226" y="315842"/>
                </a:lnTo>
                <a:lnTo>
                  <a:pt x="45922" y="356937"/>
                </a:lnTo>
                <a:lnTo>
                  <a:pt x="29791" y="399702"/>
                </a:lnTo>
                <a:lnTo>
                  <a:pt x="16982" y="443987"/>
                </a:lnTo>
                <a:lnTo>
                  <a:pt x="7648" y="489640"/>
                </a:lnTo>
                <a:lnTo>
                  <a:pt x="1937" y="536513"/>
                </a:lnTo>
                <a:lnTo>
                  <a:pt x="0" y="584453"/>
                </a:lnTo>
                <a:lnTo>
                  <a:pt x="1937" y="632394"/>
                </a:lnTo>
                <a:lnTo>
                  <a:pt x="7648" y="679267"/>
                </a:lnTo>
                <a:lnTo>
                  <a:pt x="16982" y="724920"/>
                </a:lnTo>
                <a:lnTo>
                  <a:pt x="29791" y="769205"/>
                </a:lnTo>
                <a:lnTo>
                  <a:pt x="45922" y="811970"/>
                </a:lnTo>
                <a:lnTo>
                  <a:pt x="65226" y="853065"/>
                </a:lnTo>
                <a:lnTo>
                  <a:pt x="87552" y="892341"/>
                </a:lnTo>
                <a:lnTo>
                  <a:pt x="112751" y="929646"/>
                </a:lnTo>
                <a:lnTo>
                  <a:pt x="140672" y="964830"/>
                </a:lnTo>
                <a:lnTo>
                  <a:pt x="171164" y="997743"/>
                </a:lnTo>
                <a:lnTo>
                  <a:pt x="204077" y="1028235"/>
                </a:lnTo>
                <a:lnTo>
                  <a:pt x="239261" y="1056156"/>
                </a:lnTo>
                <a:lnTo>
                  <a:pt x="276566" y="1081355"/>
                </a:lnTo>
                <a:lnTo>
                  <a:pt x="315842" y="1103681"/>
                </a:lnTo>
                <a:lnTo>
                  <a:pt x="356937" y="1122985"/>
                </a:lnTo>
                <a:lnTo>
                  <a:pt x="399702" y="1139116"/>
                </a:lnTo>
                <a:lnTo>
                  <a:pt x="443987" y="1151925"/>
                </a:lnTo>
                <a:lnTo>
                  <a:pt x="489640" y="1161259"/>
                </a:lnTo>
                <a:lnTo>
                  <a:pt x="536513" y="1166970"/>
                </a:lnTo>
                <a:lnTo>
                  <a:pt x="584453" y="1168907"/>
                </a:lnTo>
                <a:lnTo>
                  <a:pt x="632394" y="1166970"/>
                </a:lnTo>
                <a:lnTo>
                  <a:pt x="679267" y="1161259"/>
                </a:lnTo>
                <a:lnTo>
                  <a:pt x="724920" y="1151925"/>
                </a:lnTo>
                <a:lnTo>
                  <a:pt x="769205" y="1139116"/>
                </a:lnTo>
                <a:lnTo>
                  <a:pt x="811970" y="1122985"/>
                </a:lnTo>
                <a:lnTo>
                  <a:pt x="853065" y="1103681"/>
                </a:lnTo>
                <a:lnTo>
                  <a:pt x="892341" y="1081355"/>
                </a:lnTo>
                <a:lnTo>
                  <a:pt x="929646" y="1056156"/>
                </a:lnTo>
                <a:lnTo>
                  <a:pt x="964830" y="1028235"/>
                </a:lnTo>
                <a:lnTo>
                  <a:pt x="997743" y="997743"/>
                </a:lnTo>
                <a:lnTo>
                  <a:pt x="1028235" y="964830"/>
                </a:lnTo>
                <a:lnTo>
                  <a:pt x="1056156" y="929646"/>
                </a:lnTo>
                <a:lnTo>
                  <a:pt x="1081355" y="892341"/>
                </a:lnTo>
                <a:lnTo>
                  <a:pt x="1103681" y="853065"/>
                </a:lnTo>
                <a:lnTo>
                  <a:pt x="1122985" y="811970"/>
                </a:lnTo>
                <a:lnTo>
                  <a:pt x="1139116" y="769205"/>
                </a:lnTo>
                <a:lnTo>
                  <a:pt x="1151925" y="724920"/>
                </a:lnTo>
                <a:lnTo>
                  <a:pt x="1161259" y="679267"/>
                </a:lnTo>
                <a:lnTo>
                  <a:pt x="1166970" y="632394"/>
                </a:lnTo>
                <a:lnTo>
                  <a:pt x="1168908" y="584453"/>
                </a:lnTo>
                <a:lnTo>
                  <a:pt x="1166970" y="536513"/>
                </a:lnTo>
                <a:lnTo>
                  <a:pt x="1161259" y="489640"/>
                </a:lnTo>
                <a:lnTo>
                  <a:pt x="1151925" y="443987"/>
                </a:lnTo>
                <a:lnTo>
                  <a:pt x="1139116" y="399702"/>
                </a:lnTo>
                <a:lnTo>
                  <a:pt x="1122985" y="356937"/>
                </a:lnTo>
                <a:lnTo>
                  <a:pt x="1103681" y="315842"/>
                </a:lnTo>
                <a:lnTo>
                  <a:pt x="1081355" y="276566"/>
                </a:lnTo>
                <a:lnTo>
                  <a:pt x="1056156" y="239261"/>
                </a:lnTo>
                <a:lnTo>
                  <a:pt x="1028235" y="204077"/>
                </a:lnTo>
                <a:lnTo>
                  <a:pt x="997743" y="171164"/>
                </a:lnTo>
                <a:lnTo>
                  <a:pt x="964830" y="140672"/>
                </a:lnTo>
                <a:lnTo>
                  <a:pt x="929646" y="112751"/>
                </a:lnTo>
                <a:lnTo>
                  <a:pt x="892341" y="87552"/>
                </a:lnTo>
                <a:lnTo>
                  <a:pt x="853065" y="65226"/>
                </a:lnTo>
                <a:lnTo>
                  <a:pt x="811970" y="45922"/>
                </a:lnTo>
                <a:lnTo>
                  <a:pt x="769205" y="29791"/>
                </a:lnTo>
                <a:lnTo>
                  <a:pt x="724920" y="16982"/>
                </a:lnTo>
                <a:lnTo>
                  <a:pt x="679267" y="7648"/>
                </a:lnTo>
                <a:lnTo>
                  <a:pt x="632394" y="1937"/>
                </a:lnTo>
                <a:lnTo>
                  <a:pt x="584453" y="0"/>
                </a:lnTo>
                <a:close/>
              </a:path>
            </a:pathLst>
          </a:custGeom>
          <a:solidFill>
            <a:srgbClr val="82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884164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71628"/>
                </a:moveTo>
                <a:lnTo>
                  <a:pt x="9144000" y="71628"/>
                </a:lnTo>
                <a:lnTo>
                  <a:pt x="9144000" y="0"/>
                </a:lnTo>
                <a:lnTo>
                  <a:pt x="0" y="0"/>
                </a:lnTo>
                <a:lnTo>
                  <a:pt x="0" y="71628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00500" y="5286755"/>
            <a:ext cx="1169035" cy="1169035"/>
          </a:xfrm>
          <a:custGeom>
            <a:avLst/>
            <a:gdLst/>
            <a:ahLst/>
            <a:cxnLst/>
            <a:rect l="l" t="t" r="r" b="b"/>
            <a:pathLst>
              <a:path w="1169035" h="1169035">
                <a:moveTo>
                  <a:pt x="584453" y="0"/>
                </a:moveTo>
                <a:lnTo>
                  <a:pt x="536513" y="1937"/>
                </a:lnTo>
                <a:lnTo>
                  <a:pt x="489640" y="7648"/>
                </a:lnTo>
                <a:lnTo>
                  <a:pt x="443987" y="16982"/>
                </a:lnTo>
                <a:lnTo>
                  <a:pt x="399702" y="29791"/>
                </a:lnTo>
                <a:lnTo>
                  <a:pt x="356937" y="45922"/>
                </a:lnTo>
                <a:lnTo>
                  <a:pt x="315842" y="65226"/>
                </a:lnTo>
                <a:lnTo>
                  <a:pt x="276566" y="87552"/>
                </a:lnTo>
                <a:lnTo>
                  <a:pt x="239261" y="112751"/>
                </a:lnTo>
                <a:lnTo>
                  <a:pt x="204077" y="140672"/>
                </a:lnTo>
                <a:lnTo>
                  <a:pt x="171164" y="171164"/>
                </a:lnTo>
                <a:lnTo>
                  <a:pt x="140672" y="204077"/>
                </a:lnTo>
                <a:lnTo>
                  <a:pt x="112751" y="239261"/>
                </a:lnTo>
                <a:lnTo>
                  <a:pt x="87552" y="276566"/>
                </a:lnTo>
                <a:lnTo>
                  <a:pt x="65226" y="315842"/>
                </a:lnTo>
                <a:lnTo>
                  <a:pt x="45922" y="356937"/>
                </a:lnTo>
                <a:lnTo>
                  <a:pt x="29791" y="399702"/>
                </a:lnTo>
                <a:lnTo>
                  <a:pt x="16982" y="443987"/>
                </a:lnTo>
                <a:lnTo>
                  <a:pt x="7648" y="489640"/>
                </a:lnTo>
                <a:lnTo>
                  <a:pt x="1937" y="536513"/>
                </a:lnTo>
                <a:lnTo>
                  <a:pt x="0" y="584454"/>
                </a:lnTo>
                <a:lnTo>
                  <a:pt x="1937" y="632388"/>
                </a:lnTo>
                <a:lnTo>
                  <a:pt x="7648" y="679255"/>
                </a:lnTo>
                <a:lnTo>
                  <a:pt x="16982" y="724904"/>
                </a:lnTo>
                <a:lnTo>
                  <a:pt x="29791" y="769185"/>
                </a:lnTo>
                <a:lnTo>
                  <a:pt x="45922" y="811949"/>
                </a:lnTo>
                <a:lnTo>
                  <a:pt x="65226" y="853043"/>
                </a:lnTo>
                <a:lnTo>
                  <a:pt x="87552" y="892318"/>
                </a:lnTo>
                <a:lnTo>
                  <a:pt x="112751" y="929624"/>
                </a:lnTo>
                <a:lnTo>
                  <a:pt x="140672" y="964809"/>
                </a:lnTo>
                <a:lnTo>
                  <a:pt x="171164" y="997724"/>
                </a:lnTo>
                <a:lnTo>
                  <a:pt x="204077" y="1028218"/>
                </a:lnTo>
                <a:lnTo>
                  <a:pt x="239261" y="1056141"/>
                </a:lnTo>
                <a:lnTo>
                  <a:pt x="276566" y="1081342"/>
                </a:lnTo>
                <a:lnTo>
                  <a:pt x="315842" y="1103671"/>
                </a:lnTo>
                <a:lnTo>
                  <a:pt x="356937" y="1122978"/>
                </a:lnTo>
                <a:lnTo>
                  <a:pt x="399702" y="1139111"/>
                </a:lnTo>
                <a:lnTo>
                  <a:pt x="443987" y="1151922"/>
                </a:lnTo>
                <a:lnTo>
                  <a:pt x="489640" y="1161258"/>
                </a:lnTo>
                <a:lnTo>
                  <a:pt x="536513" y="1166970"/>
                </a:lnTo>
                <a:lnTo>
                  <a:pt x="584453" y="1168908"/>
                </a:lnTo>
                <a:lnTo>
                  <a:pt x="632394" y="1166970"/>
                </a:lnTo>
                <a:lnTo>
                  <a:pt x="679267" y="1161258"/>
                </a:lnTo>
                <a:lnTo>
                  <a:pt x="724920" y="1151922"/>
                </a:lnTo>
                <a:lnTo>
                  <a:pt x="769205" y="1139111"/>
                </a:lnTo>
                <a:lnTo>
                  <a:pt x="811970" y="1122978"/>
                </a:lnTo>
                <a:lnTo>
                  <a:pt x="853065" y="1103671"/>
                </a:lnTo>
                <a:lnTo>
                  <a:pt x="892341" y="1081342"/>
                </a:lnTo>
                <a:lnTo>
                  <a:pt x="929646" y="1056141"/>
                </a:lnTo>
                <a:lnTo>
                  <a:pt x="964830" y="1028218"/>
                </a:lnTo>
                <a:lnTo>
                  <a:pt x="997743" y="997724"/>
                </a:lnTo>
                <a:lnTo>
                  <a:pt x="1028235" y="964809"/>
                </a:lnTo>
                <a:lnTo>
                  <a:pt x="1056156" y="929624"/>
                </a:lnTo>
                <a:lnTo>
                  <a:pt x="1081355" y="892318"/>
                </a:lnTo>
                <a:lnTo>
                  <a:pt x="1103681" y="853043"/>
                </a:lnTo>
                <a:lnTo>
                  <a:pt x="1122985" y="811949"/>
                </a:lnTo>
                <a:lnTo>
                  <a:pt x="1139116" y="769185"/>
                </a:lnTo>
                <a:lnTo>
                  <a:pt x="1151925" y="724904"/>
                </a:lnTo>
                <a:lnTo>
                  <a:pt x="1161259" y="679255"/>
                </a:lnTo>
                <a:lnTo>
                  <a:pt x="1166970" y="632388"/>
                </a:lnTo>
                <a:lnTo>
                  <a:pt x="1168908" y="584454"/>
                </a:lnTo>
                <a:lnTo>
                  <a:pt x="1166970" y="536513"/>
                </a:lnTo>
                <a:lnTo>
                  <a:pt x="1161259" y="489640"/>
                </a:lnTo>
                <a:lnTo>
                  <a:pt x="1151925" y="443987"/>
                </a:lnTo>
                <a:lnTo>
                  <a:pt x="1139116" y="399702"/>
                </a:lnTo>
                <a:lnTo>
                  <a:pt x="1122985" y="356937"/>
                </a:lnTo>
                <a:lnTo>
                  <a:pt x="1103681" y="315842"/>
                </a:lnTo>
                <a:lnTo>
                  <a:pt x="1081355" y="276566"/>
                </a:lnTo>
                <a:lnTo>
                  <a:pt x="1056156" y="239261"/>
                </a:lnTo>
                <a:lnTo>
                  <a:pt x="1028235" y="204077"/>
                </a:lnTo>
                <a:lnTo>
                  <a:pt x="997743" y="171164"/>
                </a:lnTo>
                <a:lnTo>
                  <a:pt x="964830" y="140672"/>
                </a:lnTo>
                <a:lnTo>
                  <a:pt x="929646" y="112751"/>
                </a:lnTo>
                <a:lnTo>
                  <a:pt x="892341" y="87552"/>
                </a:lnTo>
                <a:lnTo>
                  <a:pt x="853065" y="65226"/>
                </a:lnTo>
                <a:lnTo>
                  <a:pt x="811970" y="45922"/>
                </a:lnTo>
                <a:lnTo>
                  <a:pt x="769205" y="29791"/>
                </a:lnTo>
                <a:lnTo>
                  <a:pt x="724920" y="16982"/>
                </a:lnTo>
                <a:lnTo>
                  <a:pt x="679267" y="7648"/>
                </a:lnTo>
                <a:lnTo>
                  <a:pt x="632394" y="1937"/>
                </a:lnTo>
                <a:lnTo>
                  <a:pt x="584453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955791"/>
            <a:ext cx="9144000" cy="641985"/>
          </a:xfrm>
          <a:custGeom>
            <a:avLst/>
            <a:gdLst/>
            <a:ahLst/>
            <a:cxnLst/>
            <a:rect l="l" t="t" r="r" b="b"/>
            <a:pathLst>
              <a:path w="9144000" h="641984">
                <a:moveTo>
                  <a:pt x="0" y="641604"/>
                </a:moveTo>
                <a:lnTo>
                  <a:pt x="9144000" y="641604"/>
                </a:lnTo>
                <a:lnTo>
                  <a:pt x="9144000" y="0"/>
                </a:lnTo>
                <a:lnTo>
                  <a:pt x="0" y="0"/>
                </a:lnTo>
                <a:lnTo>
                  <a:pt x="0" y="641604"/>
                </a:lnTo>
                <a:close/>
              </a:path>
            </a:pathLst>
          </a:custGeom>
          <a:solidFill>
            <a:srgbClr val="2F5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00500" y="5358384"/>
            <a:ext cx="1169035" cy="1169035"/>
          </a:xfrm>
          <a:custGeom>
            <a:avLst/>
            <a:gdLst/>
            <a:ahLst/>
            <a:cxnLst/>
            <a:rect l="l" t="t" r="r" b="b"/>
            <a:pathLst>
              <a:path w="1169035" h="1169034">
                <a:moveTo>
                  <a:pt x="584453" y="0"/>
                </a:moveTo>
                <a:lnTo>
                  <a:pt x="536513" y="1937"/>
                </a:lnTo>
                <a:lnTo>
                  <a:pt x="489640" y="7649"/>
                </a:lnTo>
                <a:lnTo>
                  <a:pt x="443987" y="16985"/>
                </a:lnTo>
                <a:lnTo>
                  <a:pt x="399702" y="29796"/>
                </a:lnTo>
                <a:lnTo>
                  <a:pt x="356937" y="45929"/>
                </a:lnTo>
                <a:lnTo>
                  <a:pt x="315842" y="65236"/>
                </a:lnTo>
                <a:lnTo>
                  <a:pt x="276566" y="87565"/>
                </a:lnTo>
                <a:lnTo>
                  <a:pt x="239261" y="112766"/>
                </a:lnTo>
                <a:lnTo>
                  <a:pt x="204077" y="140689"/>
                </a:lnTo>
                <a:lnTo>
                  <a:pt x="171164" y="171183"/>
                </a:lnTo>
                <a:lnTo>
                  <a:pt x="140672" y="204098"/>
                </a:lnTo>
                <a:lnTo>
                  <a:pt x="112751" y="239283"/>
                </a:lnTo>
                <a:lnTo>
                  <a:pt x="87552" y="276589"/>
                </a:lnTo>
                <a:lnTo>
                  <a:pt x="65226" y="315864"/>
                </a:lnTo>
                <a:lnTo>
                  <a:pt x="45922" y="356958"/>
                </a:lnTo>
                <a:lnTo>
                  <a:pt x="29791" y="399722"/>
                </a:lnTo>
                <a:lnTo>
                  <a:pt x="16982" y="444003"/>
                </a:lnTo>
                <a:lnTo>
                  <a:pt x="7648" y="489652"/>
                </a:lnTo>
                <a:lnTo>
                  <a:pt x="1937" y="536519"/>
                </a:lnTo>
                <a:lnTo>
                  <a:pt x="0" y="584453"/>
                </a:lnTo>
                <a:lnTo>
                  <a:pt x="1937" y="632388"/>
                </a:lnTo>
                <a:lnTo>
                  <a:pt x="7648" y="679255"/>
                </a:lnTo>
                <a:lnTo>
                  <a:pt x="16982" y="724904"/>
                </a:lnTo>
                <a:lnTo>
                  <a:pt x="29791" y="769185"/>
                </a:lnTo>
                <a:lnTo>
                  <a:pt x="45922" y="811949"/>
                </a:lnTo>
                <a:lnTo>
                  <a:pt x="65226" y="853043"/>
                </a:lnTo>
                <a:lnTo>
                  <a:pt x="87552" y="892318"/>
                </a:lnTo>
                <a:lnTo>
                  <a:pt x="112751" y="929624"/>
                </a:lnTo>
                <a:lnTo>
                  <a:pt x="140672" y="964809"/>
                </a:lnTo>
                <a:lnTo>
                  <a:pt x="171164" y="997724"/>
                </a:lnTo>
                <a:lnTo>
                  <a:pt x="204077" y="1028218"/>
                </a:lnTo>
                <a:lnTo>
                  <a:pt x="239261" y="1056141"/>
                </a:lnTo>
                <a:lnTo>
                  <a:pt x="276566" y="1081342"/>
                </a:lnTo>
                <a:lnTo>
                  <a:pt x="315842" y="1103671"/>
                </a:lnTo>
                <a:lnTo>
                  <a:pt x="356937" y="1122978"/>
                </a:lnTo>
                <a:lnTo>
                  <a:pt x="399702" y="1139111"/>
                </a:lnTo>
                <a:lnTo>
                  <a:pt x="443987" y="1151922"/>
                </a:lnTo>
                <a:lnTo>
                  <a:pt x="489640" y="1161258"/>
                </a:lnTo>
                <a:lnTo>
                  <a:pt x="536513" y="1166970"/>
                </a:lnTo>
                <a:lnTo>
                  <a:pt x="584453" y="1168908"/>
                </a:lnTo>
                <a:lnTo>
                  <a:pt x="632394" y="1166970"/>
                </a:lnTo>
                <a:lnTo>
                  <a:pt x="679267" y="1161258"/>
                </a:lnTo>
                <a:lnTo>
                  <a:pt x="724920" y="1151922"/>
                </a:lnTo>
                <a:lnTo>
                  <a:pt x="769205" y="1139111"/>
                </a:lnTo>
                <a:lnTo>
                  <a:pt x="811970" y="1122978"/>
                </a:lnTo>
                <a:lnTo>
                  <a:pt x="853065" y="1103671"/>
                </a:lnTo>
                <a:lnTo>
                  <a:pt x="892341" y="1081342"/>
                </a:lnTo>
                <a:lnTo>
                  <a:pt x="929646" y="1056141"/>
                </a:lnTo>
                <a:lnTo>
                  <a:pt x="964830" y="1028218"/>
                </a:lnTo>
                <a:lnTo>
                  <a:pt x="997743" y="997724"/>
                </a:lnTo>
                <a:lnTo>
                  <a:pt x="1028235" y="964809"/>
                </a:lnTo>
                <a:lnTo>
                  <a:pt x="1056156" y="929624"/>
                </a:lnTo>
                <a:lnTo>
                  <a:pt x="1081355" y="892318"/>
                </a:lnTo>
                <a:lnTo>
                  <a:pt x="1103681" y="853043"/>
                </a:lnTo>
                <a:lnTo>
                  <a:pt x="1122985" y="811949"/>
                </a:lnTo>
                <a:lnTo>
                  <a:pt x="1139116" y="769185"/>
                </a:lnTo>
                <a:lnTo>
                  <a:pt x="1151925" y="724904"/>
                </a:lnTo>
                <a:lnTo>
                  <a:pt x="1161259" y="679255"/>
                </a:lnTo>
                <a:lnTo>
                  <a:pt x="1166970" y="632388"/>
                </a:lnTo>
                <a:lnTo>
                  <a:pt x="1168908" y="584453"/>
                </a:lnTo>
                <a:lnTo>
                  <a:pt x="1166970" y="536519"/>
                </a:lnTo>
                <a:lnTo>
                  <a:pt x="1161259" y="489652"/>
                </a:lnTo>
                <a:lnTo>
                  <a:pt x="1151925" y="444003"/>
                </a:lnTo>
                <a:lnTo>
                  <a:pt x="1139116" y="399722"/>
                </a:lnTo>
                <a:lnTo>
                  <a:pt x="1122985" y="356958"/>
                </a:lnTo>
                <a:lnTo>
                  <a:pt x="1103681" y="315864"/>
                </a:lnTo>
                <a:lnTo>
                  <a:pt x="1081355" y="276589"/>
                </a:lnTo>
                <a:lnTo>
                  <a:pt x="1056156" y="239283"/>
                </a:lnTo>
                <a:lnTo>
                  <a:pt x="1028235" y="204098"/>
                </a:lnTo>
                <a:lnTo>
                  <a:pt x="997743" y="171183"/>
                </a:lnTo>
                <a:lnTo>
                  <a:pt x="964830" y="140689"/>
                </a:lnTo>
                <a:lnTo>
                  <a:pt x="929646" y="112766"/>
                </a:lnTo>
                <a:lnTo>
                  <a:pt x="892341" y="87565"/>
                </a:lnTo>
                <a:lnTo>
                  <a:pt x="853065" y="65236"/>
                </a:lnTo>
                <a:lnTo>
                  <a:pt x="811970" y="45929"/>
                </a:lnTo>
                <a:lnTo>
                  <a:pt x="769205" y="29796"/>
                </a:lnTo>
                <a:lnTo>
                  <a:pt x="724920" y="16985"/>
                </a:lnTo>
                <a:lnTo>
                  <a:pt x="679267" y="7649"/>
                </a:lnTo>
                <a:lnTo>
                  <a:pt x="632394" y="1937"/>
                </a:lnTo>
                <a:lnTo>
                  <a:pt x="584453" y="0"/>
                </a:lnTo>
                <a:close/>
              </a:path>
            </a:pathLst>
          </a:custGeom>
          <a:solidFill>
            <a:srgbClr val="2F5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0784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52424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3200400"/>
            <a:ext cx="2514600" cy="2340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" y="1981200"/>
            <a:ext cx="7391400" cy="9156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r>
              <a:rPr lang="en-US" dirty="0" smtClean="0">
                <a:solidFill>
                  <a:srgbClr val="FF0000"/>
                </a:solidFill>
              </a:rPr>
              <a:t>                        </a:t>
            </a:r>
            <a:r>
              <a:rPr lang="en-US" sz="2800" dirty="0" smtClean="0">
                <a:solidFill>
                  <a:srgbClr val="FF0000"/>
                </a:solidFill>
              </a:rPr>
              <a:t>Accounting concept and convention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                                        </a:t>
            </a:r>
            <a:r>
              <a:rPr lang="en-US" sz="2800" dirty="0" smtClean="0">
                <a:solidFill>
                  <a:srgbClr val="FF0000"/>
                </a:solidFill>
              </a:rPr>
              <a:t>MRS.M DIVYA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                                  ASST.PROF IN COMMERCE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                                  </a:t>
            </a:r>
            <a:endParaRPr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5325" y="2543098"/>
            <a:ext cx="3028950" cy="30933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19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4939" y="96723"/>
            <a:ext cx="32219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Business</a:t>
            </a:r>
            <a:r>
              <a:rPr spc="-114" dirty="0"/>
              <a:t> </a:t>
            </a:r>
            <a:r>
              <a:rPr spc="-20" dirty="0"/>
              <a:t>Transaction</a:t>
            </a:r>
          </a:p>
        </p:txBody>
      </p:sp>
      <p:sp>
        <p:nvSpPr>
          <p:cNvPr id="5" name="object 5"/>
          <p:cNvSpPr/>
          <p:nvPr/>
        </p:nvSpPr>
        <p:spPr>
          <a:xfrm>
            <a:off x="440436" y="914400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3444" y="862330"/>
            <a:ext cx="7145020" cy="1529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Times New Roman"/>
                <a:cs typeface="Times New Roman"/>
              </a:rPr>
              <a:t>Any </a:t>
            </a:r>
            <a:r>
              <a:rPr sz="2000" dirty="0">
                <a:latin typeface="Times New Roman"/>
                <a:cs typeface="Times New Roman"/>
              </a:rPr>
              <a:t>dealing of business that involves buying and </a:t>
            </a:r>
            <a:r>
              <a:rPr sz="2000" spc="-5" dirty="0">
                <a:latin typeface="Times New Roman"/>
                <a:cs typeface="Times New Roman"/>
              </a:rPr>
              <a:t>selling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5" dirty="0">
                <a:latin typeface="Times New Roman"/>
                <a:cs typeface="Times New Roman"/>
              </a:rPr>
              <a:t>goods</a:t>
            </a:r>
            <a:r>
              <a:rPr sz="2000" spc="-2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  services in exchange of value be </a:t>
            </a:r>
            <a:r>
              <a:rPr sz="2000" spc="-5" dirty="0">
                <a:latin typeface="Times New Roman"/>
                <a:cs typeface="Times New Roman"/>
              </a:rPr>
              <a:t>called </a:t>
            </a:r>
            <a:r>
              <a:rPr sz="2000" dirty="0">
                <a:latin typeface="Times New Roman"/>
                <a:cs typeface="Times New Roman"/>
              </a:rPr>
              <a:t>as business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transaction.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Times New Roman"/>
              <a:cs typeface="Times New Roman"/>
            </a:endParaRPr>
          </a:p>
          <a:p>
            <a:pPr marL="1289685" indent="-287655">
              <a:lnSpc>
                <a:spcPct val="100000"/>
              </a:lnSpc>
              <a:buFont typeface="Wingdings"/>
              <a:buChar char=""/>
              <a:tabLst>
                <a:tab pos="1289685" algn="l"/>
                <a:tab pos="1290320" algn="l"/>
              </a:tabLst>
            </a:pPr>
            <a:r>
              <a:rPr sz="1800" dirty="0">
                <a:latin typeface="Times New Roman"/>
                <a:cs typeface="Times New Roman"/>
              </a:rPr>
              <a:t>Cash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Transaction</a:t>
            </a:r>
            <a:endParaRPr sz="1800">
              <a:latin typeface="Times New Roman"/>
              <a:cs typeface="Times New Roman"/>
            </a:endParaRPr>
          </a:p>
          <a:p>
            <a:pPr marL="1289685" indent="-287655">
              <a:lnSpc>
                <a:spcPct val="100000"/>
              </a:lnSpc>
              <a:buFont typeface="Wingdings"/>
              <a:buChar char=""/>
              <a:tabLst>
                <a:tab pos="1289685" algn="l"/>
                <a:tab pos="1290320" algn="l"/>
              </a:tabLst>
            </a:pPr>
            <a:r>
              <a:rPr sz="1800" dirty="0">
                <a:latin typeface="Times New Roman"/>
                <a:cs typeface="Times New Roman"/>
              </a:rPr>
              <a:t>Credit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Transactions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62600" y="1905000"/>
            <a:ext cx="30480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19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0436" y="914400"/>
            <a:ext cx="396049" cy="548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340" y="175971"/>
            <a:ext cx="31762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5" dirty="0"/>
              <a:t>Entry, </a:t>
            </a:r>
            <a:r>
              <a:rPr sz="2200" spc="-5" dirty="0"/>
              <a:t>Narration &amp;</a:t>
            </a:r>
            <a:r>
              <a:rPr sz="2200" spc="10" dirty="0"/>
              <a:t> </a:t>
            </a:r>
            <a:r>
              <a:rPr sz="2200" spc="-5" dirty="0"/>
              <a:t>Goods</a:t>
            </a:r>
            <a:endParaRPr sz="2200"/>
          </a:p>
        </p:txBody>
      </p:sp>
      <p:sp>
        <p:nvSpPr>
          <p:cNvPr id="5" name="object 5"/>
          <p:cNvSpPr/>
          <p:nvPr/>
        </p:nvSpPr>
        <p:spPr>
          <a:xfrm>
            <a:off x="461772" y="1981200"/>
            <a:ext cx="396049" cy="548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3444" y="862330"/>
            <a:ext cx="7633334" cy="2747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Entry : Recording of transaction in the proper form or </a:t>
            </a:r>
            <a:r>
              <a:rPr sz="2000" spc="-5" dirty="0">
                <a:latin typeface="Times New Roman"/>
                <a:cs typeface="Times New Roman"/>
              </a:rPr>
              <a:t>method in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5" dirty="0">
                <a:latin typeface="Times New Roman"/>
                <a:cs typeface="Times New Roman"/>
              </a:rPr>
              <a:t>books  </a:t>
            </a:r>
            <a:r>
              <a:rPr sz="2000" dirty="0">
                <a:latin typeface="Times New Roman"/>
                <a:cs typeface="Times New Roman"/>
              </a:rPr>
              <a:t>of accounts is </a:t>
            </a:r>
            <a:r>
              <a:rPr sz="2000" spc="-5" dirty="0">
                <a:latin typeface="Times New Roman"/>
                <a:cs typeface="Times New Roman"/>
              </a:rPr>
              <a:t>called </a:t>
            </a:r>
            <a:r>
              <a:rPr sz="2000" dirty="0">
                <a:latin typeface="Times New Roman"/>
                <a:cs typeface="Times New Roman"/>
              </a:rPr>
              <a:t>an </a:t>
            </a:r>
            <a:r>
              <a:rPr sz="2000" spc="-25" dirty="0">
                <a:latin typeface="Times New Roman"/>
                <a:cs typeface="Times New Roman"/>
              </a:rPr>
              <a:t>entry. </a:t>
            </a:r>
            <a:r>
              <a:rPr sz="2000" dirty="0">
                <a:latin typeface="Times New Roman"/>
                <a:cs typeface="Times New Roman"/>
              </a:rPr>
              <a:t>It is a first record of any business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transaction  in the </a:t>
            </a:r>
            <a:r>
              <a:rPr sz="2000" spc="5" dirty="0">
                <a:latin typeface="Times New Roman"/>
                <a:cs typeface="Times New Roman"/>
              </a:rPr>
              <a:t>books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accounts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600"/>
              </a:spcBef>
            </a:pPr>
            <a:r>
              <a:rPr sz="2000" dirty="0">
                <a:latin typeface="Times New Roman"/>
                <a:cs typeface="Times New Roman"/>
              </a:rPr>
              <a:t>Narration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brief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explanation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business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transaction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which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entry is passed is </a:t>
            </a:r>
            <a:r>
              <a:rPr sz="2000" spc="-5" dirty="0">
                <a:latin typeface="Times New Roman"/>
                <a:cs typeface="Times New Roman"/>
              </a:rPr>
              <a:t>called </a:t>
            </a:r>
            <a:r>
              <a:rPr sz="2000" dirty="0">
                <a:latin typeface="Times New Roman"/>
                <a:cs typeface="Times New Roman"/>
              </a:rPr>
              <a:t>as a narration. It </a:t>
            </a:r>
            <a:r>
              <a:rPr sz="2000" spc="-5" dirty="0">
                <a:latin typeface="Times New Roman"/>
                <a:cs typeface="Times New Roman"/>
              </a:rPr>
              <a:t>starts with </a:t>
            </a:r>
            <a:r>
              <a:rPr sz="2000" dirty="0">
                <a:latin typeface="Times New Roman"/>
                <a:cs typeface="Times New Roman"/>
              </a:rPr>
              <a:t>a word ‘Being’</a:t>
            </a:r>
            <a:r>
              <a:rPr sz="2000" spc="-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(….)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113664" algn="just">
              <a:lnSpc>
                <a:spcPct val="100000"/>
              </a:lnSpc>
              <a:spcBef>
                <a:spcPts val="5"/>
              </a:spcBef>
            </a:pPr>
            <a:r>
              <a:rPr sz="2000" spc="5" dirty="0">
                <a:latin typeface="Times New Roman"/>
                <a:cs typeface="Times New Roman"/>
              </a:rPr>
              <a:t>Goods: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commodities </a:t>
            </a:r>
            <a:r>
              <a:rPr sz="2000" dirty="0">
                <a:latin typeface="Times New Roman"/>
                <a:cs typeface="Times New Roman"/>
              </a:rPr>
              <a:t>or </a:t>
            </a:r>
            <a:r>
              <a:rPr sz="2000" spc="-5" dirty="0">
                <a:latin typeface="Times New Roman"/>
                <a:cs typeface="Times New Roman"/>
              </a:rPr>
              <a:t>articles </a:t>
            </a:r>
            <a:r>
              <a:rPr sz="2000" dirty="0">
                <a:latin typeface="Times New Roman"/>
                <a:cs typeface="Times New Roman"/>
              </a:rPr>
              <a:t>in which the trader deals are </a:t>
            </a:r>
            <a:r>
              <a:rPr sz="2000" spc="-5" dirty="0">
                <a:latin typeface="Times New Roman"/>
                <a:cs typeface="Times New Roman"/>
              </a:rPr>
              <a:t>called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  </a:t>
            </a:r>
            <a:r>
              <a:rPr sz="2000" spc="5" dirty="0">
                <a:latin typeface="Times New Roman"/>
                <a:cs typeface="Times New Roman"/>
              </a:rPr>
              <a:t>goods </a:t>
            </a:r>
            <a:r>
              <a:rPr sz="2000" dirty="0">
                <a:latin typeface="Times New Roman"/>
                <a:cs typeface="Times New Roman"/>
              </a:rPr>
              <a:t>for that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business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1772" y="2974848"/>
            <a:ext cx="396049" cy="548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3797808"/>
            <a:ext cx="3657600" cy="2293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91000" y="3678935"/>
            <a:ext cx="2104644" cy="2153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667000"/>
            <a:ext cx="5437632" cy="3148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19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436" y="914400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340" y="175971"/>
            <a:ext cx="16363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/>
              <a:t>Profit </a:t>
            </a:r>
            <a:r>
              <a:rPr sz="2200" spc="-5" dirty="0"/>
              <a:t>&amp;</a:t>
            </a:r>
            <a:r>
              <a:rPr sz="2200" spc="-30" dirty="0"/>
              <a:t> </a:t>
            </a:r>
            <a:r>
              <a:rPr sz="2200" spc="-5" dirty="0"/>
              <a:t>Loss</a:t>
            </a:r>
            <a:endParaRPr sz="2200"/>
          </a:p>
        </p:txBody>
      </p:sp>
      <p:sp>
        <p:nvSpPr>
          <p:cNvPr id="6" name="object 6"/>
          <p:cNvSpPr/>
          <p:nvPr/>
        </p:nvSpPr>
        <p:spPr>
          <a:xfrm>
            <a:off x="461772" y="1981200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3444" y="862330"/>
            <a:ext cx="7461884" cy="1680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Profit : Excess of </a:t>
            </a:r>
            <a:r>
              <a:rPr sz="2000" spc="-5" dirty="0">
                <a:latin typeface="Times New Roman"/>
                <a:cs typeface="Times New Roman"/>
              </a:rPr>
              <a:t>income </a:t>
            </a:r>
            <a:r>
              <a:rPr sz="2000" dirty="0">
                <a:latin typeface="Times New Roman"/>
                <a:cs typeface="Times New Roman"/>
              </a:rPr>
              <a:t>over the expenses during the accounting </a:t>
            </a:r>
            <a:r>
              <a:rPr sz="2000" spc="-5" dirty="0">
                <a:latin typeface="Times New Roman"/>
                <a:cs typeface="Times New Roman"/>
              </a:rPr>
              <a:t>year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  </a:t>
            </a:r>
            <a:r>
              <a:rPr sz="2000" spc="-5" dirty="0">
                <a:latin typeface="Times New Roman"/>
                <a:cs typeface="Times New Roman"/>
              </a:rPr>
              <a:t>called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profit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Ex:…..</a:t>
            </a:r>
            <a:endParaRPr sz="2000">
              <a:latin typeface="Times New Roman"/>
              <a:cs typeface="Times New Roman"/>
            </a:endParaRPr>
          </a:p>
          <a:p>
            <a:pPr marL="12700" marR="1749425">
              <a:lnSpc>
                <a:spcPct val="100000"/>
              </a:lnSpc>
              <a:spcBef>
                <a:spcPts val="1025"/>
              </a:spcBef>
            </a:pPr>
            <a:r>
              <a:rPr sz="2000" dirty="0">
                <a:latin typeface="Times New Roman"/>
                <a:cs typeface="Times New Roman"/>
              </a:rPr>
              <a:t>Loss : Excess of expenses over the </a:t>
            </a:r>
            <a:r>
              <a:rPr sz="2000" spc="-5" dirty="0">
                <a:latin typeface="Times New Roman"/>
                <a:cs typeface="Times New Roman"/>
              </a:rPr>
              <a:t>income </a:t>
            </a:r>
            <a:r>
              <a:rPr sz="2000" dirty="0">
                <a:latin typeface="Times New Roman"/>
                <a:cs typeface="Times New Roman"/>
              </a:rPr>
              <a:t>is </a:t>
            </a:r>
            <a:r>
              <a:rPr sz="2000" spc="-5" dirty="0">
                <a:latin typeface="Times New Roman"/>
                <a:cs typeface="Times New Roman"/>
              </a:rPr>
              <a:t>called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loss  </a:t>
            </a:r>
            <a:r>
              <a:rPr sz="2000" dirty="0">
                <a:latin typeface="Times New Roman"/>
                <a:cs typeface="Times New Roman"/>
              </a:rPr>
              <a:t>Ex:…..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3507232"/>
            <a:ext cx="4283963" cy="2396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19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436" y="914400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340" y="175971"/>
            <a:ext cx="367855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Assets, Liabilities &amp; Net</a:t>
            </a:r>
            <a:r>
              <a:rPr sz="2200" spc="5" dirty="0"/>
              <a:t> </a:t>
            </a:r>
            <a:r>
              <a:rPr sz="2200" spc="-5" dirty="0"/>
              <a:t>worth</a:t>
            </a:r>
            <a:endParaRPr sz="2200"/>
          </a:p>
        </p:txBody>
      </p:sp>
      <p:sp>
        <p:nvSpPr>
          <p:cNvPr id="6" name="object 6"/>
          <p:cNvSpPr/>
          <p:nvPr/>
        </p:nvSpPr>
        <p:spPr>
          <a:xfrm>
            <a:off x="461772" y="1981200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1772" y="2974848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3444" y="862330"/>
            <a:ext cx="7393940" cy="2745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Assets : Property of any kind owned by a </a:t>
            </a:r>
            <a:r>
              <a:rPr sz="2000" spc="-5" dirty="0">
                <a:latin typeface="Times New Roman"/>
                <a:cs typeface="Times New Roman"/>
              </a:rPr>
              <a:t>businessman </a:t>
            </a:r>
            <a:r>
              <a:rPr sz="2000" dirty="0">
                <a:latin typeface="Times New Roman"/>
                <a:cs typeface="Times New Roman"/>
              </a:rPr>
              <a:t>is </a:t>
            </a:r>
            <a:r>
              <a:rPr sz="2000" spc="-5" dirty="0">
                <a:latin typeface="Times New Roman"/>
                <a:cs typeface="Times New Roman"/>
              </a:rPr>
              <a:t>called </a:t>
            </a:r>
            <a:r>
              <a:rPr sz="2000" dirty="0">
                <a:latin typeface="Times New Roman"/>
                <a:cs typeface="Times New Roman"/>
              </a:rPr>
              <a:t>an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asset,  </a:t>
            </a:r>
            <a:r>
              <a:rPr sz="2000" dirty="0">
                <a:latin typeface="Times New Roman"/>
                <a:cs typeface="Times New Roman"/>
              </a:rPr>
              <a:t>Ex……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 marR="144145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Liabilities </a:t>
            </a:r>
            <a:r>
              <a:rPr sz="2000" dirty="0">
                <a:latin typeface="Times New Roman"/>
                <a:cs typeface="Times New Roman"/>
              </a:rPr>
              <a:t>: </a:t>
            </a:r>
            <a:r>
              <a:rPr sz="2000" spc="-30" dirty="0">
                <a:latin typeface="Times New Roman"/>
                <a:cs typeface="Times New Roman"/>
              </a:rPr>
              <a:t>Total </a:t>
            </a:r>
            <a:r>
              <a:rPr sz="2000" spc="-5" dirty="0">
                <a:latin typeface="Times New Roman"/>
                <a:cs typeface="Times New Roman"/>
              </a:rPr>
              <a:t>amount </a:t>
            </a:r>
            <a:r>
              <a:rPr sz="2000" dirty="0">
                <a:latin typeface="Times New Roman"/>
                <a:cs typeface="Times New Roman"/>
              </a:rPr>
              <a:t>payable by the business to others is </a:t>
            </a:r>
            <a:r>
              <a:rPr sz="2000" spc="5" dirty="0">
                <a:latin typeface="Times New Roman"/>
                <a:cs typeface="Times New Roman"/>
              </a:rPr>
              <a:t>known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  </a:t>
            </a:r>
            <a:r>
              <a:rPr sz="2000" spc="-5" dirty="0">
                <a:latin typeface="Times New Roman"/>
                <a:cs typeface="Times New Roman"/>
              </a:rPr>
              <a:t>liability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Ex…..</a:t>
            </a:r>
            <a:endParaRPr sz="2000">
              <a:latin typeface="Times New Roman"/>
              <a:cs typeface="Times New Roman"/>
            </a:endParaRPr>
          </a:p>
          <a:p>
            <a:pPr marL="12700" marR="737235">
              <a:lnSpc>
                <a:spcPct val="100000"/>
              </a:lnSpc>
              <a:spcBef>
                <a:spcPts val="1005"/>
              </a:spcBef>
            </a:pPr>
            <a:r>
              <a:rPr sz="2000" dirty="0">
                <a:latin typeface="Times New Roman"/>
                <a:cs typeface="Times New Roman"/>
              </a:rPr>
              <a:t>Net </a:t>
            </a:r>
            <a:r>
              <a:rPr sz="2000" spc="-30" dirty="0">
                <a:latin typeface="Times New Roman"/>
                <a:cs typeface="Times New Roman"/>
              </a:rPr>
              <a:t>Worth </a:t>
            </a:r>
            <a:r>
              <a:rPr sz="2000" dirty="0">
                <a:latin typeface="Times New Roman"/>
                <a:cs typeface="Times New Roman"/>
              </a:rPr>
              <a:t>or owned equity : The </a:t>
            </a:r>
            <a:r>
              <a:rPr sz="2000" spc="-5" dirty="0">
                <a:latin typeface="Times New Roman"/>
                <a:cs typeface="Times New Roman"/>
              </a:rPr>
              <a:t>amount </a:t>
            </a:r>
            <a:r>
              <a:rPr sz="2000" dirty="0">
                <a:latin typeface="Times New Roman"/>
                <a:cs typeface="Times New Roman"/>
              </a:rPr>
              <a:t>of fund provided by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 </a:t>
            </a:r>
            <a:r>
              <a:rPr sz="2000" spc="-5" dirty="0">
                <a:latin typeface="Times New Roman"/>
                <a:cs typeface="Times New Roman"/>
              </a:rPr>
              <a:t>proprietor </a:t>
            </a:r>
            <a:r>
              <a:rPr sz="2000" dirty="0">
                <a:latin typeface="Times New Roman"/>
                <a:cs typeface="Times New Roman"/>
              </a:rPr>
              <a:t>in the business is </a:t>
            </a:r>
            <a:r>
              <a:rPr sz="2000" spc="-5" dirty="0">
                <a:latin typeface="Times New Roman"/>
                <a:cs typeface="Times New Roman"/>
              </a:rPr>
              <a:t>called </a:t>
            </a:r>
            <a:r>
              <a:rPr sz="2000" dirty="0">
                <a:latin typeface="Times New Roman"/>
                <a:cs typeface="Times New Roman"/>
              </a:rPr>
              <a:t>as net worth or capital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also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19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0436" y="914400"/>
            <a:ext cx="396049" cy="548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340" y="175971"/>
            <a:ext cx="18192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35" dirty="0"/>
              <a:t>Types </a:t>
            </a:r>
            <a:r>
              <a:rPr sz="2200" spc="-5" dirty="0"/>
              <a:t>of</a:t>
            </a:r>
            <a:r>
              <a:rPr sz="2200" spc="-155" dirty="0"/>
              <a:t> </a:t>
            </a:r>
            <a:r>
              <a:rPr sz="2200" spc="-5" dirty="0"/>
              <a:t>Assets</a:t>
            </a:r>
            <a:endParaRPr sz="2200"/>
          </a:p>
        </p:txBody>
      </p:sp>
      <p:sp>
        <p:nvSpPr>
          <p:cNvPr id="5" name="object 5"/>
          <p:cNvSpPr txBox="1"/>
          <p:nvPr/>
        </p:nvSpPr>
        <p:spPr>
          <a:xfrm>
            <a:off x="993444" y="862330"/>
            <a:ext cx="7393940" cy="2371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Assets : Property of any kind owned by a </a:t>
            </a:r>
            <a:r>
              <a:rPr sz="2000" spc="-5" dirty="0">
                <a:latin typeface="Times New Roman"/>
                <a:cs typeface="Times New Roman"/>
              </a:rPr>
              <a:t>businessman </a:t>
            </a:r>
            <a:r>
              <a:rPr sz="2000" dirty="0">
                <a:latin typeface="Times New Roman"/>
                <a:cs typeface="Times New Roman"/>
              </a:rPr>
              <a:t>is </a:t>
            </a:r>
            <a:r>
              <a:rPr sz="2000" spc="-5" dirty="0">
                <a:latin typeface="Times New Roman"/>
                <a:cs typeface="Times New Roman"/>
              </a:rPr>
              <a:t>called </a:t>
            </a:r>
            <a:r>
              <a:rPr sz="2000" dirty="0">
                <a:latin typeface="Times New Roman"/>
                <a:cs typeface="Times New Roman"/>
              </a:rPr>
              <a:t>an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asset,  </a:t>
            </a:r>
            <a:r>
              <a:rPr sz="2000" dirty="0">
                <a:latin typeface="Times New Roman"/>
                <a:cs typeface="Times New Roman"/>
              </a:rPr>
              <a:t>Ex……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Times New Roman"/>
              <a:cs typeface="Times New Roman"/>
            </a:endParaRPr>
          </a:p>
          <a:p>
            <a:pPr marL="469265" marR="4800600">
              <a:lnSpc>
                <a:spcPct val="170900"/>
              </a:lnSpc>
            </a:pPr>
            <a:r>
              <a:rPr sz="1800" spc="-5" dirty="0">
                <a:latin typeface="Times New Roman"/>
                <a:cs typeface="Times New Roman"/>
              </a:rPr>
              <a:t>Fixed Assets </a:t>
            </a:r>
            <a:r>
              <a:rPr sz="1800" dirty="0">
                <a:latin typeface="Times New Roman"/>
                <a:cs typeface="Times New Roman"/>
              </a:rPr>
              <a:t>: Ex…..  Current </a:t>
            </a:r>
            <a:r>
              <a:rPr sz="1800" spc="-5" dirty="0">
                <a:latin typeface="Times New Roman"/>
                <a:cs typeface="Times New Roman"/>
              </a:rPr>
              <a:t>Assets 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-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Ex…..</a:t>
            </a:r>
            <a:endParaRPr sz="1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Times New Roman"/>
                <a:cs typeface="Times New Roman"/>
              </a:rPr>
              <a:t>Fictitious </a:t>
            </a:r>
            <a:r>
              <a:rPr sz="1800" spc="-5" dirty="0">
                <a:latin typeface="Times New Roman"/>
                <a:cs typeface="Times New Roman"/>
              </a:rPr>
              <a:t>Assets 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Ex…..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5161" y="2013966"/>
            <a:ext cx="401320" cy="304800"/>
          </a:xfrm>
          <a:custGeom>
            <a:avLst/>
            <a:gdLst/>
            <a:ahLst/>
            <a:cxnLst/>
            <a:rect l="l" t="t" r="r" b="b"/>
            <a:pathLst>
              <a:path w="401319" h="304800">
                <a:moveTo>
                  <a:pt x="248412" y="0"/>
                </a:moveTo>
                <a:lnTo>
                  <a:pt x="248412" y="76200"/>
                </a:lnTo>
                <a:lnTo>
                  <a:pt x="0" y="76200"/>
                </a:lnTo>
                <a:lnTo>
                  <a:pt x="0" y="228600"/>
                </a:lnTo>
                <a:lnTo>
                  <a:pt x="248412" y="228600"/>
                </a:lnTo>
                <a:lnTo>
                  <a:pt x="248412" y="304800"/>
                </a:lnTo>
                <a:lnTo>
                  <a:pt x="400812" y="152400"/>
                </a:lnTo>
                <a:lnTo>
                  <a:pt x="248412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5161" y="2013966"/>
            <a:ext cx="401320" cy="304800"/>
          </a:xfrm>
          <a:custGeom>
            <a:avLst/>
            <a:gdLst/>
            <a:ahLst/>
            <a:cxnLst/>
            <a:rect l="l" t="t" r="r" b="b"/>
            <a:pathLst>
              <a:path w="401319" h="304800">
                <a:moveTo>
                  <a:pt x="0" y="76200"/>
                </a:moveTo>
                <a:lnTo>
                  <a:pt x="248412" y="76200"/>
                </a:lnTo>
                <a:lnTo>
                  <a:pt x="248412" y="0"/>
                </a:lnTo>
                <a:lnTo>
                  <a:pt x="400812" y="152400"/>
                </a:lnTo>
                <a:lnTo>
                  <a:pt x="248412" y="304800"/>
                </a:lnTo>
                <a:lnTo>
                  <a:pt x="248412" y="228600"/>
                </a:lnTo>
                <a:lnTo>
                  <a:pt x="0" y="228600"/>
                </a:lnTo>
                <a:lnTo>
                  <a:pt x="0" y="76200"/>
                </a:lnTo>
                <a:close/>
              </a:path>
            </a:pathLst>
          </a:custGeom>
          <a:ln w="25907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5161" y="2451354"/>
            <a:ext cx="401320" cy="292735"/>
          </a:xfrm>
          <a:custGeom>
            <a:avLst/>
            <a:gdLst/>
            <a:ahLst/>
            <a:cxnLst/>
            <a:rect l="l" t="t" r="r" b="b"/>
            <a:pathLst>
              <a:path w="401319" h="292735">
                <a:moveTo>
                  <a:pt x="254507" y="0"/>
                </a:moveTo>
                <a:lnTo>
                  <a:pt x="254507" y="73151"/>
                </a:lnTo>
                <a:lnTo>
                  <a:pt x="0" y="73151"/>
                </a:lnTo>
                <a:lnTo>
                  <a:pt x="0" y="219456"/>
                </a:lnTo>
                <a:lnTo>
                  <a:pt x="254507" y="219456"/>
                </a:lnTo>
                <a:lnTo>
                  <a:pt x="254507" y="292608"/>
                </a:lnTo>
                <a:lnTo>
                  <a:pt x="400812" y="146304"/>
                </a:lnTo>
                <a:lnTo>
                  <a:pt x="254507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5161" y="2451354"/>
            <a:ext cx="401320" cy="292735"/>
          </a:xfrm>
          <a:custGeom>
            <a:avLst/>
            <a:gdLst/>
            <a:ahLst/>
            <a:cxnLst/>
            <a:rect l="l" t="t" r="r" b="b"/>
            <a:pathLst>
              <a:path w="401319" h="292735">
                <a:moveTo>
                  <a:pt x="0" y="73151"/>
                </a:moveTo>
                <a:lnTo>
                  <a:pt x="254507" y="73151"/>
                </a:lnTo>
                <a:lnTo>
                  <a:pt x="254507" y="0"/>
                </a:lnTo>
                <a:lnTo>
                  <a:pt x="400812" y="146304"/>
                </a:lnTo>
                <a:lnTo>
                  <a:pt x="254507" y="292608"/>
                </a:lnTo>
                <a:lnTo>
                  <a:pt x="254507" y="219456"/>
                </a:lnTo>
                <a:lnTo>
                  <a:pt x="0" y="219456"/>
                </a:lnTo>
                <a:lnTo>
                  <a:pt x="0" y="73151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5161" y="2972561"/>
            <a:ext cx="401320" cy="304800"/>
          </a:xfrm>
          <a:custGeom>
            <a:avLst/>
            <a:gdLst/>
            <a:ahLst/>
            <a:cxnLst/>
            <a:rect l="l" t="t" r="r" b="b"/>
            <a:pathLst>
              <a:path w="401319" h="304800">
                <a:moveTo>
                  <a:pt x="248412" y="0"/>
                </a:moveTo>
                <a:lnTo>
                  <a:pt x="248412" y="76200"/>
                </a:lnTo>
                <a:lnTo>
                  <a:pt x="0" y="76200"/>
                </a:lnTo>
                <a:lnTo>
                  <a:pt x="0" y="228600"/>
                </a:lnTo>
                <a:lnTo>
                  <a:pt x="248412" y="228600"/>
                </a:lnTo>
                <a:lnTo>
                  <a:pt x="248412" y="304800"/>
                </a:lnTo>
                <a:lnTo>
                  <a:pt x="400812" y="152400"/>
                </a:lnTo>
                <a:lnTo>
                  <a:pt x="248412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5161" y="2972561"/>
            <a:ext cx="401320" cy="304800"/>
          </a:xfrm>
          <a:custGeom>
            <a:avLst/>
            <a:gdLst/>
            <a:ahLst/>
            <a:cxnLst/>
            <a:rect l="l" t="t" r="r" b="b"/>
            <a:pathLst>
              <a:path w="401319" h="304800">
                <a:moveTo>
                  <a:pt x="0" y="76200"/>
                </a:moveTo>
                <a:lnTo>
                  <a:pt x="248412" y="76200"/>
                </a:lnTo>
                <a:lnTo>
                  <a:pt x="248412" y="0"/>
                </a:lnTo>
                <a:lnTo>
                  <a:pt x="400812" y="152400"/>
                </a:lnTo>
                <a:lnTo>
                  <a:pt x="248412" y="304800"/>
                </a:lnTo>
                <a:lnTo>
                  <a:pt x="248412" y="228600"/>
                </a:lnTo>
                <a:lnTo>
                  <a:pt x="0" y="228600"/>
                </a:lnTo>
                <a:lnTo>
                  <a:pt x="0" y="76200"/>
                </a:lnTo>
                <a:close/>
              </a:path>
            </a:pathLst>
          </a:custGeom>
          <a:ln w="25907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77611" y="2133600"/>
            <a:ext cx="3713988" cy="3715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19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0436" y="914400"/>
            <a:ext cx="396049" cy="548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340" y="175971"/>
            <a:ext cx="23774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Accounting</a:t>
            </a:r>
            <a:r>
              <a:rPr sz="2200" spc="-15" dirty="0"/>
              <a:t> </a:t>
            </a:r>
            <a:r>
              <a:rPr sz="2200" spc="-5" dirty="0"/>
              <a:t>concept</a:t>
            </a:r>
            <a:endParaRPr sz="2200"/>
          </a:p>
        </p:txBody>
      </p:sp>
      <p:sp>
        <p:nvSpPr>
          <p:cNvPr id="5" name="object 5"/>
          <p:cNvSpPr/>
          <p:nvPr/>
        </p:nvSpPr>
        <p:spPr>
          <a:xfrm>
            <a:off x="440436" y="1676400"/>
            <a:ext cx="396049" cy="548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3444" y="862330"/>
            <a:ext cx="7211695" cy="5093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3939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Accounting principles are those rules which are to be adopted by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 accountants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Times New Roman"/>
                <a:cs typeface="Times New Roman"/>
              </a:rPr>
              <a:t>Accounting is the language of business. This are general guidelines</a:t>
            </a:r>
            <a:r>
              <a:rPr sz="2000" spc="-2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sound accounting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practices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buAutoNum type="arabicParenR"/>
              <a:tabLst>
                <a:tab pos="469265" algn="l"/>
                <a:tab pos="469900" algn="l"/>
              </a:tabLst>
            </a:pPr>
            <a:r>
              <a:rPr sz="2000" spc="-5" dirty="0">
                <a:latin typeface="Times New Roman"/>
                <a:cs typeface="Times New Roman"/>
              </a:rPr>
              <a:t>Reliable </a:t>
            </a:r>
            <a:r>
              <a:rPr sz="2000" dirty="0">
                <a:latin typeface="Times New Roman"/>
                <a:cs typeface="Times New Roman"/>
              </a:rPr>
              <a:t>financial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statements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arabicParenR"/>
            </a:pPr>
            <a:endParaRPr sz="205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Generally acceptable basis of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measurement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arabicParenR"/>
            </a:pPr>
            <a:endParaRPr sz="205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buAutoNum type="arabicParenR"/>
              <a:tabLst>
                <a:tab pos="469265" algn="l"/>
                <a:tab pos="469900" algn="l"/>
              </a:tabLst>
            </a:pPr>
            <a:r>
              <a:rPr sz="2000" spc="-45" dirty="0">
                <a:latin typeface="Times New Roman"/>
                <a:cs typeface="Times New Roman"/>
              </a:rPr>
              <a:t>Valid </a:t>
            </a:r>
            <a:r>
              <a:rPr sz="2000" dirty="0">
                <a:latin typeface="Times New Roman"/>
                <a:cs typeface="Times New Roman"/>
              </a:rPr>
              <a:t>and appropriate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assumptions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AutoNum type="arabicParenR"/>
            </a:pPr>
            <a:endParaRPr sz="205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buAutoNum type="arabicParenR"/>
              <a:tabLst>
                <a:tab pos="469265" algn="l"/>
                <a:tab pos="469900" algn="l"/>
              </a:tabLst>
            </a:pPr>
            <a:r>
              <a:rPr sz="2000" spc="-5" dirty="0">
                <a:latin typeface="Times New Roman"/>
                <a:cs typeface="Times New Roman"/>
              </a:rPr>
              <a:t>Uniformity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presentation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AutoNum type="arabicParenR"/>
            </a:pPr>
            <a:endParaRPr sz="205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buAutoNum type="arabicParenR"/>
              <a:tabLst>
                <a:tab pos="469265" algn="l"/>
                <a:tab pos="469900" algn="l"/>
              </a:tabLst>
            </a:pPr>
            <a:r>
              <a:rPr sz="2000" spc="-45" dirty="0">
                <a:latin typeface="Times New Roman"/>
                <a:cs typeface="Times New Roman"/>
              </a:rPr>
              <a:t>Valid </a:t>
            </a:r>
            <a:r>
              <a:rPr sz="2000" dirty="0">
                <a:latin typeface="Times New Roman"/>
                <a:cs typeface="Times New Roman"/>
              </a:rPr>
              <a:t>and appropriate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assumptions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AutoNum type="arabicParenR"/>
            </a:pPr>
            <a:endParaRPr sz="205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buAutoNum type="arabicParenR"/>
              <a:tabLst>
                <a:tab pos="469265" algn="l"/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Proper </a:t>
            </a:r>
            <a:r>
              <a:rPr sz="2000" spc="-5" dirty="0">
                <a:latin typeface="Times New Roman"/>
                <a:cs typeface="Times New Roman"/>
              </a:rPr>
              <a:t>information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all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29655" y="2514600"/>
            <a:ext cx="3154679" cy="3505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939" y="96723"/>
            <a:ext cx="39331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Classifications </a:t>
            </a:r>
            <a:r>
              <a:rPr spc="-5" dirty="0"/>
              <a:t>of</a:t>
            </a:r>
            <a:r>
              <a:rPr spc="-254" dirty="0"/>
              <a:t> </a:t>
            </a:r>
            <a:r>
              <a:rPr spc="-5" dirty="0"/>
              <a:t>Account</a:t>
            </a:r>
          </a:p>
        </p:txBody>
      </p:sp>
      <p:sp>
        <p:nvSpPr>
          <p:cNvPr id="3" name="object 3"/>
          <p:cNvSpPr/>
          <p:nvPr/>
        </p:nvSpPr>
        <p:spPr>
          <a:xfrm>
            <a:off x="184404" y="717804"/>
            <a:ext cx="8883396" cy="5073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8098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EBF0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45935" y="457200"/>
            <a:ext cx="2798063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020" y="245363"/>
            <a:ext cx="6240780" cy="4936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098"/>
            <a:ext cx="9144000" cy="674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939" y="96723"/>
            <a:ext cx="3726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Analysis of</a:t>
            </a:r>
            <a:r>
              <a:rPr spc="-85" dirty="0"/>
              <a:t> </a:t>
            </a:r>
            <a:r>
              <a:rPr spc="-20" dirty="0"/>
              <a:t>Transactions</a:t>
            </a:r>
          </a:p>
        </p:txBody>
      </p:sp>
      <p:sp>
        <p:nvSpPr>
          <p:cNvPr id="3" name="object 3"/>
          <p:cNvSpPr/>
          <p:nvPr/>
        </p:nvSpPr>
        <p:spPr>
          <a:xfrm>
            <a:off x="76200" y="638555"/>
            <a:ext cx="9067799" cy="5236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48400" y="1828800"/>
            <a:ext cx="2537459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19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4939" y="96723"/>
            <a:ext cx="32092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Point of</a:t>
            </a:r>
            <a:r>
              <a:rPr spc="-20" dirty="0"/>
              <a:t> </a:t>
            </a:r>
            <a:r>
              <a:rPr spc="-5" dirty="0"/>
              <a:t>discussion…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5844" y="997965"/>
            <a:ext cx="4255770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Meaning &amp; Definition of Book -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Keeping</a:t>
            </a:r>
            <a:endParaRPr sz="2000">
              <a:latin typeface="Times New Roman"/>
              <a:cs typeface="Times New Roman"/>
            </a:endParaRPr>
          </a:p>
          <a:p>
            <a:pPr marL="12700" marR="1243965">
              <a:lnSpc>
                <a:spcPct val="300000"/>
              </a:lnSpc>
            </a:pPr>
            <a:r>
              <a:rPr sz="2000" dirty="0">
                <a:latin typeface="Times New Roman"/>
                <a:cs typeface="Times New Roman"/>
              </a:rPr>
              <a:t>Features of Book - keeping  Objectives of Book -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keeping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Meaning &amp; Definition of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Accountancy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Branches of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Accounting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Basic </a:t>
            </a:r>
            <a:r>
              <a:rPr sz="2000" dirty="0">
                <a:latin typeface="Times New Roman"/>
                <a:cs typeface="Times New Roman"/>
              </a:rPr>
              <a:t>accounting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Terminologies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0436" y="914400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1772" y="1828800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1772" y="2743200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3633215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4547615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5385815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19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Accounting</a:t>
            </a:r>
            <a:r>
              <a:rPr spc="-35" dirty="0"/>
              <a:t> </a:t>
            </a:r>
            <a:r>
              <a:rPr spc="-5" dirty="0"/>
              <a:t>concepts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5844" y="524103"/>
            <a:ext cx="2978785" cy="546798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120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700" dirty="0">
                <a:latin typeface="Times New Roman"/>
                <a:cs typeface="Times New Roman"/>
              </a:rPr>
              <a:t>Business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entity</a:t>
            </a:r>
            <a:endParaRPr sz="17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1019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700" dirty="0">
                <a:latin typeface="Times New Roman"/>
                <a:cs typeface="Times New Roman"/>
              </a:rPr>
              <a:t>Money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measurement</a:t>
            </a:r>
            <a:endParaRPr sz="17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1019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700" dirty="0">
                <a:latin typeface="Times New Roman"/>
                <a:cs typeface="Times New Roman"/>
              </a:rPr>
              <a:t>Cost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concept</a:t>
            </a:r>
          </a:p>
          <a:p>
            <a:pPr marL="354965" indent="-342900">
              <a:lnSpc>
                <a:spcPct val="100000"/>
              </a:lnSpc>
              <a:spcBef>
                <a:spcPts val="1019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700" spc="-5" dirty="0">
                <a:latin typeface="Times New Roman"/>
                <a:cs typeface="Times New Roman"/>
              </a:rPr>
              <a:t>Consistency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concept</a:t>
            </a:r>
          </a:p>
          <a:p>
            <a:pPr marL="354965" indent="-342900">
              <a:lnSpc>
                <a:spcPct val="100000"/>
              </a:lnSpc>
              <a:spcBef>
                <a:spcPts val="1019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700" spc="-5" dirty="0">
                <a:latin typeface="Times New Roman"/>
                <a:cs typeface="Times New Roman"/>
              </a:rPr>
              <a:t>Conservatism</a:t>
            </a:r>
            <a:endParaRPr sz="17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1025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700" spc="-5" dirty="0">
                <a:latin typeface="Times New Roman"/>
                <a:cs typeface="Times New Roman"/>
              </a:rPr>
              <a:t>Going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concern</a:t>
            </a:r>
          </a:p>
          <a:p>
            <a:pPr marL="354965" indent="-342900">
              <a:lnSpc>
                <a:spcPct val="100000"/>
              </a:lnSpc>
              <a:spcBef>
                <a:spcPts val="1019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700" spc="-5" dirty="0">
                <a:latin typeface="Times New Roman"/>
                <a:cs typeface="Times New Roman"/>
              </a:rPr>
              <a:t>Realization</a:t>
            </a:r>
            <a:endParaRPr sz="17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1019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700" dirty="0">
                <a:latin typeface="Times New Roman"/>
                <a:cs typeface="Times New Roman"/>
              </a:rPr>
              <a:t>Accrual</a:t>
            </a:r>
          </a:p>
          <a:p>
            <a:pPr marL="354965" indent="-342900">
              <a:lnSpc>
                <a:spcPct val="100000"/>
              </a:lnSpc>
              <a:spcBef>
                <a:spcPts val="1019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700" dirty="0">
                <a:latin typeface="Times New Roman"/>
                <a:cs typeface="Times New Roman"/>
              </a:rPr>
              <a:t>Dual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aspect</a:t>
            </a:r>
          </a:p>
          <a:p>
            <a:pPr marL="354965" indent="-342900">
              <a:lnSpc>
                <a:spcPct val="100000"/>
              </a:lnSpc>
              <a:spcBef>
                <a:spcPts val="1019"/>
              </a:spcBef>
              <a:buAutoNum type="arabicParenR"/>
              <a:tabLst>
                <a:tab pos="355600" algn="l"/>
              </a:tabLst>
            </a:pPr>
            <a:r>
              <a:rPr sz="1700" spc="-5" dirty="0">
                <a:latin typeface="Times New Roman"/>
                <a:cs typeface="Times New Roman"/>
              </a:rPr>
              <a:t>Disclosure</a:t>
            </a:r>
            <a:endParaRPr sz="17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1019"/>
              </a:spcBef>
              <a:buAutoNum type="arabicParenR"/>
              <a:tabLst>
                <a:tab pos="355600" algn="l"/>
              </a:tabLst>
            </a:pPr>
            <a:r>
              <a:rPr sz="1700" spc="-5" dirty="0">
                <a:latin typeface="Times New Roman"/>
                <a:cs typeface="Times New Roman"/>
              </a:rPr>
              <a:t>Materiality</a:t>
            </a:r>
            <a:endParaRPr sz="17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1019"/>
              </a:spcBef>
              <a:buAutoNum type="arabicParenR"/>
              <a:tabLst>
                <a:tab pos="355600" algn="l"/>
              </a:tabLst>
            </a:pPr>
            <a:r>
              <a:rPr sz="1700" dirty="0">
                <a:latin typeface="Times New Roman"/>
                <a:cs typeface="Times New Roman"/>
              </a:rPr>
              <a:t>Revenue </a:t>
            </a:r>
            <a:r>
              <a:rPr sz="1700" spc="-5" dirty="0">
                <a:latin typeface="Times New Roman"/>
                <a:cs typeface="Times New Roman"/>
              </a:rPr>
              <a:t>recognition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principle</a:t>
            </a:r>
            <a:endParaRPr sz="17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1025"/>
              </a:spcBef>
              <a:buAutoNum type="arabicParenR"/>
              <a:tabLst>
                <a:tab pos="355600" algn="l"/>
              </a:tabLst>
            </a:pPr>
            <a:r>
              <a:rPr sz="1700" spc="-5" dirty="0">
                <a:latin typeface="Times New Roman"/>
                <a:cs typeface="Times New Roman"/>
              </a:rPr>
              <a:t>Marching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principle</a:t>
            </a:r>
            <a:endParaRPr sz="17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1019"/>
              </a:spcBef>
              <a:buAutoNum type="arabicParenR"/>
              <a:tabLst>
                <a:tab pos="355600" algn="l"/>
              </a:tabLst>
            </a:pPr>
            <a:r>
              <a:rPr sz="1700" dirty="0">
                <a:latin typeface="Times New Roman"/>
                <a:cs typeface="Times New Roman"/>
              </a:rPr>
              <a:t>Accounting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standards</a:t>
            </a:r>
          </a:p>
        </p:txBody>
      </p:sp>
      <p:sp>
        <p:nvSpPr>
          <p:cNvPr id="5" name="object 5"/>
          <p:cNvSpPr/>
          <p:nvPr/>
        </p:nvSpPr>
        <p:spPr>
          <a:xfrm>
            <a:off x="4898135" y="638555"/>
            <a:ext cx="4038600" cy="5113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245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9" y="96723"/>
            <a:ext cx="4340861" cy="861774"/>
          </a:xfrm>
        </p:spPr>
        <p:txBody>
          <a:bodyPr/>
          <a:lstStyle/>
          <a:p>
            <a:r>
              <a:rPr lang="en-US" i="1" spc="-5" dirty="0" smtClean="0"/>
              <a:t>Business </a:t>
            </a:r>
            <a:r>
              <a:rPr lang="en-US" i="1" spc="-5" dirty="0"/>
              <a:t>entity</a:t>
            </a:r>
            <a:r>
              <a:rPr lang="en-US" i="1" spc="-10" dirty="0"/>
              <a:t> </a:t>
            </a:r>
            <a:r>
              <a:rPr lang="en-US" i="1" spc="-5" dirty="0"/>
              <a:t>concept</a:t>
            </a:r>
            <a:r>
              <a:rPr lang="en-US" i="1" spc="-5" dirty="0">
                <a:solidFill>
                  <a:srgbClr val="000000"/>
                </a:solidFill>
              </a:rPr>
              <a:t>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7543800" cy="239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marR="225425" indent="-342900">
              <a:lnSpc>
                <a:spcPct val="100000"/>
              </a:lnSpc>
              <a:spcBef>
                <a:spcPts val="95"/>
              </a:spcBef>
              <a:buFont typeface="Wingdings"/>
              <a:buChar char=""/>
              <a:tabLst>
                <a:tab pos="354965" algn="l"/>
                <a:tab pos="355600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This concept assumes </a:t>
            </a:r>
            <a:r>
              <a:rPr lang="en-US" dirty="0" smtClean="0">
                <a:latin typeface="Times New Roman"/>
                <a:cs typeface="Times New Roman"/>
              </a:rPr>
              <a:t>that, for </a:t>
            </a:r>
            <a:r>
              <a:rPr lang="en-US" spc="-5" dirty="0" smtClean="0">
                <a:latin typeface="Times New Roman"/>
                <a:cs typeface="Times New Roman"/>
              </a:rPr>
              <a:t>accounting  purposes, </a:t>
            </a:r>
            <a:r>
              <a:rPr lang="en-US" dirty="0" smtClean="0">
                <a:latin typeface="Times New Roman"/>
                <a:cs typeface="Times New Roman"/>
              </a:rPr>
              <a:t>the business </a:t>
            </a:r>
            <a:r>
              <a:rPr lang="en-US" spc="-5" dirty="0" smtClean="0">
                <a:latin typeface="Times New Roman"/>
                <a:cs typeface="Times New Roman"/>
              </a:rPr>
              <a:t>enterprise and its</a:t>
            </a:r>
            <a:r>
              <a:rPr lang="en-US" spc="-7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owners  are two separate independent entities. Thus, </a:t>
            </a:r>
            <a:r>
              <a:rPr lang="en-US" dirty="0" smtClean="0">
                <a:latin typeface="Times New Roman"/>
                <a:cs typeface="Times New Roman"/>
              </a:rPr>
              <a:t>the  business </a:t>
            </a:r>
            <a:r>
              <a:rPr lang="en-US" spc="-5" dirty="0" smtClean="0">
                <a:latin typeface="Times New Roman"/>
                <a:cs typeface="Times New Roman"/>
              </a:rPr>
              <a:t>and personal transactions of its owner  are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separate.</a:t>
            </a:r>
            <a:endParaRPr lang="en-US" dirty="0" smtClean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Wingdings"/>
              <a:buChar char=""/>
              <a:tabLst>
                <a:tab pos="441959" algn="l"/>
                <a:tab pos="442595" algn="l"/>
              </a:tabLst>
            </a:pPr>
            <a:r>
              <a:rPr lang="en-US" dirty="0" smtClean="0"/>
              <a:t>	</a:t>
            </a:r>
            <a:r>
              <a:rPr lang="en-US" spc="-5" dirty="0" smtClean="0">
                <a:latin typeface="Times New Roman"/>
                <a:cs typeface="Times New Roman"/>
              </a:rPr>
              <a:t>For example, when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latin typeface="Times New Roman"/>
                <a:cs typeface="Times New Roman"/>
              </a:rPr>
              <a:t>owner invests money in 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latin typeface="Times New Roman"/>
                <a:cs typeface="Times New Roman"/>
              </a:rPr>
              <a:t>business, it is recorded as liability of the  </a:t>
            </a:r>
            <a:r>
              <a:rPr lang="en-US" dirty="0" smtClean="0">
                <a:latin typeface="Times New Roman"/>
                <a:cs typeface="Times New Roman"/>
              </a:rPr>
              <a:t>business </a:t>
            </a:r>
            <a:r>
              <a:rPr lang="en-US" spc="-5" dirty="0" smtClean="0">
                <a:latin typeface="Times New Roman"/>
                <a:cs typeface="Times New Roman"/>
              </a:rPr>
              <a:t>to the owner. Similarly, when the owner  takes </a:t>
            </a:r>
            <a:r>
              <a:rPr lang="en-US" spc="-10" dirty="0" smtClean="0">
                <a:latin typeface="Times New Roman"/>
                <a:cs typeface="Times New Roman"/>
              </a:rPr>
              <a:t>away </a:t>
            </a:r>
            <a:r>
              <a:rPr lang="en-US" spc="-5" dirty="0" smtClean="0">
                <a:latin typeface="Times New Roman"/>
                <a:cs typeface="Times New Roman"/>
              </a:rPr>
              <a:t>from </a:t>
            </a:r>
            <a:r>
              <a:rPr lang="en-US" dirty="0" smtClean="0">
                <a:latin typeface="Times New Roman"/>
                <a:cs typeface="Times New Roman"/>
              </a:rPr>
              <a:t>the business </a:t>
            </a:r>
            <a:r>
              <a:rPr lang="en-US" spc="-5" dirty="0" smtClean="0">
                <a:latin typeface="Times New Roman"/>
                <a:cs typeface="Times New Roman"/>
              </a:rPr>
              <a:t>cash/goods </a:t>
            </a:r>
            <a:r>
              <a:rPr lang="en-US" dirty="0" smtClean="0">
                <a:latin typeface="Times New Roman"/>
                <a:cs typeface="Times New Roman"/>
              </a:rPr>
              <a:t>for  his/her </a:t>
            </a:r>
            <a:r>
              <a:rPr lang="en-US" spc="-5" dirty="0" smtClean="0">
                <a:latin typeface="Times New Roman"/>
                <a:cs typeface="Times New Roman"/>
              </a:rPr>
              <a:t>personal use, it is </a:t>
            </a:r>
            <a:r>
              <a:rPr lang="en-US" dirty="0" smtClean="0">
                <a:latin typeface="Times New Roman"/>
                <a:cs typeface="Times New Roman"/>
              </a:rPr>
              <a:t>not </a:t>
            </a:r>
            <a:r>
              <a:rPr lang="en-US" spc="-5" dirty="0" smtClean="0">
                <a:latin typeface="Times New Roman"/>
                <a:cs typeface="Times New Roman"/>
              </a:rPr>
              <a:t>treated as business  expense.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2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9" y="96723"/>
            <a:ext cx="5560061" cy="436677"/>
          </a:xfrm>
        </p:spPr>
        <p:txBody>
          <a:bodyPr/>
          <a:lstStyle/>
          <a:p>
            <a:r>
              <a:rPr lang="en-US" i="1" dirty="0"/>
              <a:t>Money Measurement</a:t>
            </a:r>
            <a:r>
              <a:rPr lang="en-US" i="1" spc="-65" dirty="0"/>
              <a:t> </a:t>
            </a:r>
            <a:r>
              <a:rPr lang="en-US" i="1" spc="-5" dirty="0"/>
              <a:t>concept</a:t>
            </a:r>
            <a:r>
              <a:rPr lang="en-US" i="1" spc="-5" dirty="0">
                <a:solidFill>
                  <a:srgbClr val="000000"/>
                </a:solidFill>
              </a:rPr>
              <a:t>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752600"/>
            <a:ext cx="6781800" cy="441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marR="1131570" indent="-342900">
              <a:lnSpc>
                <a:spcPct val="100000"/>
              </a:lnSpc>
              <a:spcBef>
                <a:spcPts val="95"/>
              </a:spcBef>
              <a:buFont typeface="Wingdings"/>
              <a:buChar char=""/>
              <a:tabLst>
                <a:tab pos="354965" algn="l"/>
                <a:tab pos="355600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This concept assumes </a:t>
            </a:r>
            <a:r>
              <a:rPr lang="en-US" dirty="0" smtClean="0">
                <a:latin typeface="Times New Roman"/>
                <a:cs typeface="Times New Roman"/>
              </a:rPr>
              <a:t>that </a:t>
            </a:r>
            <a:r>
              <a:rPr lang="en-US" spc="-5" dirty="0" smtClean="0">
                <a:latin typeface="Times New Roman"/>
                <a:cs typeface="Times New Roman"/>
              </a:rPr>
              <a:t>all business  transactions must be in terms of</a:t>
            </a:r>
            <a:r>
              <a:rPr lang="en-US" spc="-5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money.</a:t>
            </a:r>
            <a:endParaRPr lang="en-US" dirty="0" smtClean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Wingdings"/>
              <a:buChar char=""/>
              <a:tabLst>
                <a:tab pos="441959" algn="l"/>
                <a:tab pos="442595" algn="l"/>
              </a:tabLst>
            </a:pPr>
            <a:r>
              <a:rPr lang="en-US" dirty="0" smtClean="0"/>
              <a:t>	</a:t>
            </a:r>
            <a:r>
              <a:rPr lang="en-US" spc="-5" dirty="0" smtClean="0">
                <a:latin typeface="Times New Roman"/>
                <a:cs typeface="Times New Roman"/>
              </a:rPr>
              <a:t>In our country such transactions are in </a:t>
            </a:r>
            <a:r>
              <a:rPr lang="en-US" spc="-10" dirty="0" smtClean="0">
                <a:latin typeface="Times New Roman"/>
                <a:cs typeface="Times New Roman"/>
              </a:rPr>
              <a:t>terms </a:t>
            </a:r>
            <a:r>
              <a:rPr lang="en-US" spc="-5" dirty="0" smtClean="0">
                <a:latin typeface="Times New Roman"/>
                <a:cs typeface="Times New Roman"/>
              </a:rPr>
              <a:t>of  rupees. Thus, </a:t>
            </a:r>
            <a:r>
              <a:rPr lang="en-US" spc="-10" dirty="0" smtClean="0">
                <a:latin typeface="Times New Roman"/>
                <a:cs typeface="Times New Roman"/>
              </a:rPr>
              <a:t>as </a:t>
            </a:r>
            <a:r>
              <a:rPr lang="en-US" spc="-5" dirty="0" smtClean="0">
                <a:latin typeface="Times New Roman"/>
                <a:cs typeface="Times New Roman"/>
              </a:rPr>
              <a:t>per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latin typeface="Times New Roman"/>
                <a:cs typeface="Times New Roman"/>
              </a:rPr>
              <a:t>money </a:t>
            </a:r>
            <a:r>
              <a:rPr lang="en-US" spc="-10" dirty="0" smtClean="0">
                <a:latin typeface="Times New Roman"/>
                <a:cs typeface="Times New Roman"/>
              </a:rPr>
              <a:t>measurement  </a:t>
            </a:r>
            <a:r>
              <a:rPr lang="en-US" spc="-5" dirty="0" smtClean="0">
                <a:latin typeface="Times New Roman"/>
                <a:cs typeface="Times New Roman"/>
              </a:rPr>
              <a:t>concept, transactions which </a:t>
            </a:r>
            <a:r>
              <a:rPr lang="en-US" spc="-10" dirty="0" smtClean="0">
                <a:latin typeface="Times New Roman"/>
                <a:cs typeface="Times New Roman"/>
              </a:rPr>
              <a:t>can </a:t>
            </a:r>
            <a:r>
              <a:rPr lang="en-US" spc="-5" dirty="0" smtClean="0">
                <a:latin typeface="Times New Roman"/>
                <a:cs typeface="Times New Roman"/>
              </a:rPr>
              <a:t>be expressed in  terms of </a:t>
            </a:r>
            <a:r>
              <a:rPr lang="en-US" spc="-10" dirty="0" smtClean="0">
                <a:latin typeface="Times New Roman"/>
                <a:cs typeface="Times New Roman"/>
              </a:rPr>
              <a:t>money </a:t>
            </a:r>
            <a:r>
              <a:rPr lang="en-US" spc="-5" dirty="0" smtClean="0">
                <a:latin typeface="Times New Roman"/>
                <a:cs typeface="Times New Roman"/>
              </a:rPr>
              <a:t>are recorded in </a:t>
            </a:r>
            <a:r>
              <a:rPr lang="en-US" dirty="0" smtClean="0">
                <a:latin typeface="Times New Roman"/>
                <a:cs typeface="Times New Roman"/>
              </a:rPr>
              <a:t>the books </a:t>
            </a:r>
            <a:r>
              <a:rPr lang="en-US" spc="-5" dirty="0" smtClean="0">
                <a:latin typeface="Times New Roman"/>
                <a:cs typeface="Times New Roman"/>
              </a:rPr>
              <a:t>of  accounts</a:t>
            </a: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Wingdings"/>
              <a:buChar char=""/>
              <a:tabLst>
                <a:tab pos="441959" algn="l"/>
                <a:tab pos="442595" algn="l"/>
              </a:tabLst>
            </a:pPr>
            <a:endParaRPr lang="en-US" spc="-5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Wingdings"/>
              <a:buChar char=""/>
              <a:tabLst>
                <a:tab pos="441959" algn="l"/>
                <a:tab pos="442595" algn="l"/>
              </a:tabLst>
            </a:pPr>
            <a:endParaRPr lang="en-US" spc="-5" dirty="0" smtClean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Wingdings"/>
              <a:buChar char=""/>
              <a:tabLst>
                <a:tab pos="441959" algn="l"/>
                <a:tab pos="442595" algn="l"/>
              </a:tabLst>
            </a:pPr>
            <a:endParaRPr lang="en-US" spc="-5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Wingdings"/>
              <a:buChar char=""/>
              <a:tabLst>
                <a:tab pos="441959" algn="l"/>
                <a:tab pos="442595" algn="l"/>
              </a:tabLst>
            </a:pPr>
            <a:endParaRPr lang="en-US" spc="-5" dirty="0" smtClean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Wingdings"/>
              <a:buChar char=""/>
              <a:tabLst>
                <a:tab pos="441959" algn="l"/>
                <a:tab pos="442595" algn="l"/>
              </a:tabLst>
            </a:pPr>
            <a:endParaRPr lang="en-US" spc="-5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Wingdings"/>
              <a:buChar char=""/>
              <a:tabLst>
                <a:tab pos="441959" algn="l"/>
                <a:tab pos="442595" algn="l"/>
              </a:tabLst>
            </a:pPr>
            <a:endParaRPr lang="en-US" spc="-5" dirty="0" smtClean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Wingdings"/>
              <a:buChar char=""/>
              <a:tabLst>
                <a:tab pos="441959" algn="l"/>
                <a:tab pos="442595" algn="l"/>
              </a:tabLst>
            </a:pPr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9" y="96723"/>
            <a:ext cx="4569461" cy="861774"/>
          </a:xfrm>
        </p:spPr>
        <p:txBody>
          <a:bodyPr/>
          <a:lstStyle/>
          <a:p>
            <a:r>
              <a:rPr lang="en-US" spc="-5" dirty="0"/>
              <a:t>Going concern</a:t>
            </a:r>
            <a:r>
              <a:rPr lang="en-US" spc="-20" dirty="0"/>
              <a:t> </a:t>
            </a:r>
            <a:r>
              <a:rPr lang="en-US" spc="-5" dirty="0"/>
              <a:t>concept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1" y="1295400"/>
            <a:ext cx="7772400" cy="2121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Wingdings"/>
              <a:buChar char=""/>
              <a:tabLst>
                <a:tab pos="354965" algn="l"/>
                <a:tab pos="355600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This concept states that a </a:t>
            </a:r>
            <a:r>
              <a:rPr lang="en-US" dirty="0" smtClean="0">
                <a:latin typeface="Times New Roman"/>
                <a:cs typeface="Times New Roman"/>
              </a:rPr>
              <a:t>business firm </a:t>
            </a:r>
            <a:r>
              <a:rPr lang="en-US" spc="-5" dirty="0" smtClean="0">
                <a:latin typeface="Times New Roman"/>
                <a:cs typeface="Times New Roman"/>
              </a:rPr>
              <a:t>will  continue to carry on its activities </a:t>
            </a:r>
            <a:r>
              <a:rPr lang="en-US" dirty="0" smtClean="0">
                <a:latin typeface="Times New Roman"/>
                <a:cs typeface="Times New Roman"/>
              </a:rPr>
              <a:t>for </a:t>
            </a:r>
            <a:r>
              <a:rPr lang="en-US" spc="-5" dirty="0" smtClean="0">
                <a:latin typeface="Times New Roman"/>
                <a:cs typeface="Times New Roman"/>
              </a:rPr>
              <a:t>an </a:t>
            </a:r>
            <a:r>
              <a:rPr lang="en-US" dirty="0" smtClean="0">
                <a:latin typeface="Times New Roman"/>
                <a:cs typeface="Times New Roman"/>
              </a:rPr>
              <a:t>Future  period </a:t>
            </a:r>
            <a:r>
              <a:rPr lang="en-US" spc="-5" dirty="0" smtClean="0">
                <a:latin typeface="Times New Roman"/>
                <a:cs typeface="Times New Roman"/>
              </a:rPr>
              <a:t>of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time.</a:t>
            </a:r>
            <a:endParaRPr lang="en-US" dirty="0" smtClean="0">
              <a:latin typeface="Times New Roman"/>
              <a:cs typeface="Times New Roman"/>
            </a:endParaRPr>
          </a:p>
          <a:p>
            <a:pPr marL="355600" marR="24765" indent="-342900">
              <a:lnSpc>
                <a:spcPct val="100000"/>
              </a:lnSpc>
              <a:spcBef>
                <a:spcPts val="675"/>
              </a:spcBef>
              <a:buFont typeface="Wingdings"/>
              <a:buChar char=""/>
              <a:tabLst>
                <a:tab pos="354965" algn="l"/>
                <a:tab pos="355600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Simply stated, it </a:t>
            </a:r>
            <a:r>
              <a:rPr lang="en-US" spc="-10" dirty="0" smtClean="0">
                <a:latin typeface="Times New Roman"/>
                <a:cs typeface="Times New Roman"/>
              </a:rPr>
              <a:t>means </a:t>
            </a:r>
            <a:r>
              <a:rPr lang="en-US" spc="-5" dirty="0" smtClean="0">
                <a:latin typeface="Times New Roman"/>
                <a:cs typeface="Times New Roman"/>
              </a:rPr>
              <a:t>that every </a:t>
            </a:r>
            <a:r>
              <a:rPr lang="en-US" dirty="0" smtClean="0">
                <a:latin typeface="Times New Roman"/>
                <a:cs typeface="Times New Roman"/>
              </a:rPr>
              <a:t>business </a:t>
            </a:r>
            <a:r>
              <a:rPr lang="en-US" spc="-5" dirty="0" smtClean="0">
                <a:latin typeface="Times New Roman"/>
                <a:cs typeface="Times New Roman"/>
              </a:rPr>
              <a:t>entity  has </a:t>
            </a:r>
            <a:r>
              <a:rPr lang="en-US" dirty="0" smtClean="0">
                <a:latin typeface="Times New Roman"/>
                <a:cs typeface="Times New Roman"/>
              </a:rPr>
              <a:t>continuity </a:t>
            </a:r>
            <a:r>
              <a:rPr lang="en-US" spc="-5" dirty="0" smtClean="0">
                <a:latin typeface="Times New Roman"/>
                <a:cs typeface="Times New Roman"/>
              </a:rPr>
              <a:t>of life. Thus, it will not be  dissolved in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latin typeface="Times New Roman"/>
                <a:cs typeface="Times New Roman"/>
              </a:rPr>
              <a:t>near future. This is </a:t>
            </a:r>
            <a:r>
              <a:rPr lang="en-US" spc="-10" dirty="0" smtClean="0">
                <a:latin typeface="Times New Roman"/>
                <a:cs typeface="Times New Roman"/>
              </a:rPr>
              <a:t>an </a:t>
            </a:r>
            <a:r>
              <a:rPr lang="en-US" spc="-5" dirty="0" smtClean="0">
                <a:latin typeface="Times New Roman"/>
                <a:cs typeface="Times New Roman"/>
              </a:rPr>
              <a:t>important  assumption of accounting, as </a:t>
            </a:r>
            <a:r>
              <a:rPr lang="en-US" dirty="0" smtClean="0">
                <a:latin typeface="Times New Roman"/>
                <a:cs typeface="Times New Roman"/>
              </a:rPr>
              <a:t>it provides </a:t>
            </a:r>
            <a:r>
              <a:rPr lang="en-US" spc="-5" dirty="0" smtClean="0">
                <a:latin typeface="Times New Roman"/>
                <a:cs typeface="Times New Roman"/>
              </a:rPr>
              <a:t>a basis  </a:t>
            </a:r>
            <a:r>
              <a:rPr lang="en-US" dirty="0" smtClean="0">
                <a:latin typeface="Times New Roman"/>
                <a:cs typeface="Times New Roman"/>
              </a:rPr>
              <a:t>for </a:t>
            </a:r>
            <a:r>
              <a:rPr lang="en-US" spc="-5" dirty="0" smtClean="0">
                <a:latin typeface="Times New Roman"/>
                <a:cs typeface="Times New Roman"/>
              </a:rPr>
              <a:t>showing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latin typeface="Times New Roman"/>
                <a:cs typeface="Times New Roman"/>
              </a:rPr>
              <a:t>value of assets in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latin typeface="Times New Roman"/>
                <a:cs typeface="Times New Roman"/>
              </a:rPr>
              <a:t>balance  sheet.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4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9" y="96723"/>
            <a:ext cx="5255261" cy="861774"/>
          </a:xfrm>
        </p:spPr>
        <p:txBody>
          <a:bodyPr/>
          <a:lstStyle/>
          <a:p>
            <a:r>
              <a:rPr lang="en-US" spc="-5" dirty="0"/>
              <a:t>Accounting period</a:t>
            </a:r>
            <a:r>
              <a:rPr lang="en-US" spc="-25" dirty="0"/>
              <a:t> </a:t>
            </a:r>
            <a:r>
              <a:rPr lang="en-US" dirty="0"/>
              <a:t>concept</a:t>
            </a:r>
            <a:r>
              <a:rPr lang="en-US" dirty="0">
                <a:solidFill>
                  <a:srgbClr val="000000"/>
                </a:solidFill>
              </a:rPr>
              <a:t>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1" y="1295400"/>
            <a:ext cx="7696200" cy="315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5" dirty="0" smtClean="0">
                <a:latin typeface="Times New Roman"/>
                <a:cs typeface="Times New Roman"/>
              </a:rPr>
              <a:t>The life of an entity is </a:t>
            </a:r>
            <a:r>
              <a:rPr lang="en-US" dirty="0" smtClean="0">
                <a:latin typeface="Times New Roman"/>
                <a:cs typeface="Times New Roman"/>
              </a:rPr>
              <a:t>divided into short  </a:t>
            </a:r>
            <a:r>
              <a:rPr lang="en-US" spc="-5" dirty="0" smtClean="0">
                <a:latin typeface="Times New Roman"/>
                <a:cs typeface="Times New Roman"/>
              </a:rPr>
              <a:t>economic </a:t>
            </a:r>
            <a:r>
              <a:rPr lang="en-US" spc="-10" dirty="0" smtClean="0">
                <a:latin typeface="Times New Roman"/>
                <a:cs typeface="Times New Roman"/>
              </a:rPr>
              <a:t>time </a:t>
            </a:r>
            <a:r>
              <a:rPr lang="en-US" spc="-5" dirty="0" smtClean="0">
                <a:latin typeface="Times New Roman"/>
                <a:cs typeface="Times New Roman"/>
              </a:rPr>
              <a:t>periods on which reporting  statements </a:t>
            </a:r>
            <a:r>
              <a:rPr lang="en-US" spc="-10" dirty="0" smtClean="0">
                <a:latin typeface="Times New Roman"/>
                <a:cs typeface="Times New Roman"/>
              </a:rPr>
              <a:t>are </a:t>
            </a:r>
            <a:r>
              <a:rPr lang="en-US" spc="-5" dirty="0" smtClean="0">
                <a:latin typeface="Times New Roman"/>
                <a:cs typeface="Times New Roman"/>
              </a:rPr>
              <a:t>fashioned. All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latin typeface="Times New Roman"/>
                <a:cs typeface="Times New Roman"/>
              </a:rPr>
              <a:t>transactions are  recorded in the </a:t>
            </a:r>
            <a:r>
              <a:rPr lang="en-US" dirty="0" smtClean="0">
                <a:latin typeface="Times New Roman"/>
                <a:cs typeface="Times New Roman"/>
              </a:rPr>
              <a:t>books </a:t>
            </a:r>
            <a:r>
              <a:rPr lang="en-US" spc="-5" dirty="0" smtClean="0">
                <a:latin typeface="Times New Roman"/>
                <a:cs typeface="Times New Roman"/>
              </a:rPr>
              <a:t>of accounts on the  assumption that </a:t>
            </a:r>
            <a:r>
              <a:rPr lang="en-US" dirty="0" smtClean="0">
                <a:latin typeface="Times New Roman"/>
                <a:cs typeface="Times New Roman"/>
              </a:rPr>
              <a:t>profits </a:t>
            </a:r>
            <a:r>
              <a:rPr lang="en-US" spc="-5" dirty="0" smtClean="0">
                <a:latin typeface="Times New Roman"/>
                <a:cs typeface="Times New Roman"/>
              </a:rPr>
              <a:t>on these transactions are  to be ascertained </a:t>
            </a:r>
            <a:r>
              <a:rPr lang="en-US" dirty="0" smtClean="0">
                <a:latin typeface="Times New Roman"/>
                <a:cs typeface="Times New Roman"/>
              </a:rPr>
              <a:t>for </a:t>
            </a:r>
            <a:r>
              <a:rPr lang="en-US" spc="-5" dirty="0" smtClean="0">
                <a:latin typeface="Times New Roman"/>
                <a:cs typeface="Times New Roman"/>
              </a:rPr>
              <a:t>a specified period. This is  known as accounting </a:t>
            </a:r>
            <a:r>
              <a:rPr lang="en-US" dirty="0" smtClean="0">
                <a:latin typeface="Times New Roman"/>
                <a:cs typeface="Times New Roman"/>
              </a:rPr>
              <a:t>period</a:t>
            </a:r>
            <a:r>
              <a:rPr lang="en-US" spc="-4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concept.</a:t>
            </a:r>
          </a:p>
          <a:p>
            <a:endParaRPr lang="en-US" spc="-5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Wingdings"/>
              <a:buChar char=""/>
              <a:tabLst>
                <a:tab pos="355600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Thus, this concept requires that a balance  sheet and profit and loss account should</a:t>
            </a:r>
            <a:r>
              <a:rPr lang="en-US" spc="-15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be  prepared at regular intervals for different  purposes like, calculation</a:t>
            </a:r>
            <a:r>
              <a:rPr lang="en-US" spc="-1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of</a:t>
            </a:r>
          </a:p>
          <a:p>
            <a:pPr marL="355600">
              <a:lnSpc>
                <a:spcPct val="100000"/>
              </a:lnSpc>
            </a:pPr>
            <a:r>
              <a:rPr lang="en-US" dirty="0" smtClean="0">
                <a:latin typeface="Times New Roman"/>
                <a:cs typeface="Times New Roman"/>
              </a:rPr>
              <a:t>profit, ascertaining financial position</a:t>
            </a:r>
            <a:r>
              <a:rPr lang="en-US" spc="-13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etc.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9" y="96723"/>
            <a:ext cx="5407661" cy="861774"/>
          </a:xfrm>
        </p:spPr>
        <p:txBody>
          <a:bodyPr/>
          <a:lstStyle/>
          <a:p>
            <a:r>
              <a:rPr lang="en-US" spc="-5" dirty="0"/>
              <a:t>Accounting cost</a:t>
            </a:r>
            <a:r>
              <a:rPr lang="en-US" spc="-10" dirty="0"/>
              <a:t> </a:t>
            </a:r>
            <a:r>
              <a:rPr lang="en-US" spc="-5" dirty="0"/>
              <a:t>concept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556266"/>
            <a:ext cx="7543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5" dirty="0" smtClean="0">
                <a:latin typeface="Times New Roman"/>
                <a:cs typeface="Times New Roman"/>
              </a:rPr>
              <a:t>Accounting cost concept states that all assets are recorded in  the </a:t>
            </a:r>
            <a:r>
              <a:rPr lang="en-US" dirty="0" smtClean="0">
                <a:latin typeface="Times New Roman"/>
                <a:cs typeface="Times New Roman"/>
              </a:rPr>
              <a:t>books </a:t>
            </a:r>
            <a:r>
              <a:rPr lang="en-US" spc="-5" dirty="0" smtClean="0">
                <a:latin typeface="Times New Roman"/>
                <a:cs typeface="Times New Roman"/>
              </a:rPr>
              <a:t>of accounts at their purchase price, which includes  cost of acquisition, transportation and installation and </a:t>
            </a:r>
            <a:r>
              <a:rPr lang="en-US" dirty="0" smtClean="0">
                <a:latin typeface="Times New Roman"/>
                <a:cs typeface="Times New Roman"/>
              </a:rPr>
              <a:t>not </a:t>
            </a:r>
            <a:r>
              <a:rPr lang="en-US" spc="-5" dirty="0" smtClean="0">
                <a:latin typeface="Times New Roman"/>
                <a:cs typeface="Times New Roman"/>
              </a:rPr>
              <a:t>at its  </a:t>
            </a:r>
            <a:r>
              <a:rPr lang="en-US" spc="-10" dirty="0" smtClean="0">
                <a:latin typeface="Times New Roman"/>
                <a:cs typeface="Times New Roman"/>
              </a:rPr>
              <a:t>market </a:t>
            </a:r>
            <a:r>
              <a:rPr lang="en-US" spc="-5" dirty="0" smtClean="0">
                <a:latin typeface="Times New Roman"/>
                <a:cs typeface="Times New Roman"/>
              </a:rPr>
              <a:t>price. It means that fixed assets like building, plant and  machinery, furniture, </a:t>
            </a:r>
            <a:r>
              <a:rPr lang="en-US" spc="-5" dirty="0" err="1" smtClean="0">
                <a:latin typeface="Times New Roman"/>
                <a:cs typeface="Times New Roman"/>
              </a:rPr>
              <a:t>etc</a:t>
            </a:r>
            <a:r>
              <a:rPr lang="en-US" spc="-5" dirty="0" smtClean="0">
                <a:latin typeface="Times New Roman"/>
                <a:cs typeface="Times New Roman"/>
              </a:rPr>
              <a:t> are recorded in the </a:t>
            </a:r>
            <a:r>
              <a:rPr lang="en-US" dirty="0" smtClean="0">
                <a:latin typeface="Times New Roman"/>
                <a:cs typeface="Times New Roman"/>
              </a:rPr>
              <a:t>books </a:t>
            </a:r>
            <a:r>
              <a:rPr lang="en-US" spc="-5" dirty="0" smtClean="0">
                <a:latin typeface="Times New Roman"/>
                <a:cs typeface="Times New Roman"/>
              </a:rPr>
              <a:t>of accounts  at a price paid for </a:t>
            </a:r>
            <a:r>
              <a:rPr lang="en-US" spc="-10" dirty="0" smtClean="0">
                <a:latin typeface="Times New Roman"/>
                <a:cs typeface="Times New Roman"/>
              </a:rPr>
              <a:t>them.</a:t>
            </a:r>
          </a:p>
          <a:p>
            <a:endParaRPr lang="en-US" spc="-10" dirty="0">
              <a:latin typeface="Times New Roman"/>
              <a:cs typeface="Times New Roman"/>
            </a:endParaRPr>
          </a:p>
          <a:p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For example, a machine was  purchased by XYZ Limited for Rs.500000, for manufacturing  shoes. An amount of Rs.1,000 were spent </a:t>
            </a:r>
            <a:r>
              <a:rPr lang="en-US" dirty="0" smtClean="0">
                <a:latin typeface="Times New Roman"/>
                <a:cs typeface="Times New Roman"/>
              </a:rPr>
              <a:t>on </a:t>
            </a:r>
            <a:r>
              <a:rPr lang="en-US" spc="-5" dirty="0" smtClean="0">
                <a:latin typeface="Times New Roman"/>
                <a:cs typeface="Times New Roman"/>
              </a:rPr>
              <a:t>transporting the  machine to the factory site. In addition, Rs.2000 were spent </a:t>
            </a:r>
            <a:r>
              <a:rPr lang="en-US" dirty="0" smtClean="0">
                <a:latin typeface="Times New Roman"/>
                <a:cs typeface="Times New Roman"/>
              </a:rPr>
              <a:t>on  </a:t>
            </a:r>
            <a:r>
              <a:rPr lang="en-US" spc="-5" dirty="0" smtClean="0">
                <a:latin typeface="Times New Roman"/>
                <a:cs typeface="Times New Roman"/>
              </a:rPr>
              <a:t>its installation. The total amount at which the machine will be  recorded in </a:t>
            </a:r>
            <a:r>
              <a:rPr lang="en-US" dirty="0" smtClean="0">
                <a:latin typeface="Times New Roman"/>
                <a:cs typeface="Times New Roman"/>
              </a:rPr>
              <a:t>the books </a:t>
            </a:r>
            <a:r>
              <a:rPr lang="en-US" spc="-5" dirty="0" smtClean="0">
                <a:latin typeface="Times New Roman"/>
                <a:cs typeface="Times New Roman"/>
              </a:rPr>
              <a:t>of accounts would be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latin typeface="Times New Roman"/>
                <a:cs typeface="Times New Roman"/>
              </a:rPr>
              <a:t>sum of all  these </a:t>
            </a:r>
            <a:r>
              <a:rPr lang="en-US" spc="-10" dirty="0" smtClean="0">
                <a:latin typeface="Times New Roman"/>
                <a:cs typeface="Times New Roman"/>
              </a:rPr>
              <a:t>items </a:t>
            </a:r>
            <a:r>
              <a:rPr lang="en-US" spc="-5" dirty="0" smtClean="0">
                <a:latin typeface="Times New Roman"/>
                <a:cs typeface="Times New Roman"/>
              </a:rPr>
              <a:t>i.e. Rs.503000. This cost is also known </a:t>
            </a:r>
            <a:r>
              <a:rPr lang="en-US" spc="-10" dirty="0" smtClean="0">
                <a:latin typeface="Times New Roman"/>
                <a:cs typeface="Times New Roman"/>
              </a:rPr>
              <a:t>as  </a:t>
            </a:r>
            <a:r>
              <a:rPr lang="en-US" spc="-5" dirty="0" smtClean="0">
                <a:latin typeface="Times New Roman"/>
                <a:cs typeface="Times New Roman"/>
              </a:rPr>
              <a:t>historical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cost.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9" y="96723"/>
            <a:ext cx="3155315" cy="430887"/>
          </a:xfrm>
        </p:spPr>
        <p:txBody>
          <a:bodyPr/>
          <a:lstStyle/>
          <a:p>
            <a:r>
              <a:rPr lang="en-US" spc="-5" dirty="0"/>
              <a:t>Matching</a:t>
            </a:r>
            <a:r>
              <a:rPr lang="en-US" spc="-25" dirty="0"/>
              <a:t> </a:t>
            </a:r>
            <a:r>
              <a:rPr lang="en-US" spc="-5" dirty="0"/>
              <a:t>Concept</a:t>
            </a:r>
            <a:r>
              <a:rPr lang="en-US" spc="-5" dirty="0">
                <a:solidFill>
                  <a:srgbClr val="000000"/>
                </a:solidFill>
              </a:rPr>
              <a:t>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1" y="1143000"/>
            <a:ext cx="7543800" cy="232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Wingdings"/>
              <a:buChar char=""/>
              <a:tabLst>
                <a:tab pos="354965" algn="l"/>
                <a:tab pos="355600" algn="l"/>
              </a:tabLst>
            </a:pPr>
            <a:r>
              <a:rPr lang="en-US" spc="5" dirty="0" smtClean="0"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latin typeface="Times New Roman"/>
                <a:cs typeface="Times New Roman"/>
              </a:rPr>
              <a:t>matching </a:t>
            </a:r>
            <a:r>
              <a:rPr lang="en-US" dirty="0" smtClean="0">
                <a:latin typeface="Times New Roman"/>
                <a:cs typeface="Times New Roman"/>
              </a:rPr>
              <a:t>concept </a:t>
            </a:r>
            <a:r>
              <a:rPr lang="en-US" spc="-5" dirty="0" smtClean="0">
                <a:latin typeface="Times New Roman"/>
                <a:cs typeface="Times New Roman"/>
              </a:rPr>
              <a:t>states </a:t>
            </a:r>
            <a:r>
              <a:rPr lang="en-US" dirty="0" smtClean="0">
                <a:latin typeface="Times New Roman"/>
                <a:cs typeface="Times New Roman"/>
              </a:rPr>
              <a:t>that </a:t>
            </a:r>
            <a:r>
              <a:rPr lang="en-US" spc="-5" dirty="0" smtClean="0">
                <a:latin typeface="Times New Roman"/>
                <a:cs typeface="Times New Roman"/>
              </a:rPr>
              <a:t>the </a:t>
            </a:r>
            <a:r>
              <a:rPr lang="en-US" dirty="0" smtClean="0">
                <a:latin typeface="Times New Roman"/>
                <a:cs typeface="Times New Roman"/>
              </a:rPr>
              <a:t>revenue and the  expenses incurred to </a:t>
            </a:r>
            <a:r>
              <a:rPr lang="en-US" spc="-5" dirty="0" smtClean="0">
                <a:latin typeface="Times New Roman"/>
                <a:cs typeface="Times New Roman"/>
              </a:rPr>
              <a:t>earn </a:t>
            </a:r>
            <a:r>
              <a:rPr lang="en-US" dirty="0" smtClean="0">
                <a:latin typeface="Times New Roman"/>
                <a:cs typeface="Times New Roman"/>
              </a:rPr>
              <a:t>the revenues </a:t>
            </a:r>
            <a:r>
              <a:rPr lang="en-US" spc="-5" dirty="0" smtClean="0">
                <a:latin typeface="Times New Roman"/>
                <a:cs typeface="Times New Roman"/>
              </a:rPr>
              <a:t>must </a:t>
            </a:r>
            <a:r>
              <a:rPr lang="en-US" dirty="0" smtClean="0">
                <a:latin typeface="Times New Roman"/>
                <a:cs typeface="Times New Roman"/>
              </a:rPr>
              <a:t>belong  to the </a:t>
            </a:r>
            <a:r>
              <a:rPr lang="en-US" spc="-10" dirty="0" smtClean="0">
                <a:latin typeface="Times New Roman"/>
                <a:cs typeface="Times New Roman"/>
              </a:rPr>
              <a:t>same </a:t>
            </a:r>
            <a:r>
              <a:rPr lang="en-US" dirty="0" smtClean="0">
                <a:latin typeface="Times New Roman"/>
                <a:cs typeface="Times New Roman"/>
              </a:rPr>
              <a:t>accounting period. So once the revenue</a:t>
            </a:r>
            <a:r>
              <a:rPr lang="en-US" spc="-15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is  </a:t>
            </a:r>
            <a:r>
              <a:rPr lang="en-US" spc="-5" dirty="0" err="1" smtClean="0">
                <a:latin typeface="Times New Roman"/>
                <a:cs typeface="Times New Roman"/>
              </a:rPr>
              <a:t>realised</a:t>
            </a:r>
            <a:r>
              <a:rPr lang="en-US" spc="-5" dirty="0" smtClean="0">
                <a:latin typeface="Times New Roman"/>
                <a:cs typeface="Times New Roman"/>
              </a:rPr>
              <a:t>, </a:t>
            </a:r>
            <a:r>
              <a:rPr lang="en-US" dirty="0" smtClean="0">
                <a:latin typeface="Times New Roman"/>
                <a:cs typeface="Times New Roman"/>
              </a:rPr>
              <a:t>the next </a:t>
            </a:r>
            <a:r>
              <a:rPr lang="en-US" spc="-5" dirty="0" smtClean="0">
                <a:latin typeface="Times New Roman"/>
                <a:cs typeface="Times New Roman"/>
              </a:rPr>
              <a:t>step </a:t>
            </a:r>
            <a:r>
              <a:rPr lang="en-US" dirty="0" smtClean="0">
                <a:latin typeface="Times New Roman"/>
                <a:cs typeface="Times New Roman"/>
              </a:rPr>
              <a:t>is to </a:t>
            </a:r>
            <a:r>
              <a:rPr lang="en-US" spc="-5" dirty="0" smtClean="0">
                <a:latin typeface="Times New Roman"/>
                <a:cs typeface="Times New Roman"/>
              </a:rPr>
              <a:t>allocate </a:t>
            </a:r>
            <a:r>
              <a:rPr lang="en-US" spc="-10" dirty="0" smtClean="0">
                <a:latin typeface="Times New Roman"/>
                <a:cs typeface="Times New Roman"/>
              </a:rPr>
              <a:t>it </a:t>
            </a:r>
            <a:r>
              <a:rPr lang="en-US" dirty="0" smtClean="0">
                <a:latin typeface="Times New Roman"/>
                <a:cs typeface="Times New Roman"/>
              </a:rPr>
              <a:t>to the </a:t>
            </a:r>
            <a:r>
              <a:rPr lang="en-US" spc="-5" dirty="0" smtClean="0">
                <a:latin typeface="Times New Roman"/>
                <a:cs typeface="Times New Roman"/>
              </a:rPr>
              <a:t>relevant  </a:t>
            </a:r>
            <a:r>
              <a:rPr lang="en-US" dirty="0" smtClean="0">
                <a:latin typeface="Times New Roman"/>
                <a:cs typeface="Times New Roman"/>
              </a:rPr>
              <a:t>accounting period. </a:t>
            </a: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Wingdings"/>
              <a:buChar char=""/>
              <a:tabLst>
                <a:tab pos="354965" algn="l"/>
                <a:tab pos="355600" algn="l"/>
              </a:tabLst>
            </a:pPr>
            <a:r>
              <a:rPr lang="en-US" spc="5" dirty="0" smtClean="0"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latin typeface="Times New Roman"/>
                <a:cs typeface="Times New Roman"/>
              </a:rPr>
              <a:t>matching </a:t>
            </a:r>
            <a:r>
              <a:rPr lang="en-US" dirty="0" smtClean="0">
                <a:latin typeface="Times New Roman"/>
                <a:cs typeface="Times New Roman"/>
              </a:rPr>
              <a:t>concept </a:t>
            </a:r>
            <a:r>
              <a:rPr lang="en-US" spc="-5" dirty="0" smtClean="0">
                <a:latin typeface="Times New Roman"/>
                <a:cs typeface="Times New Roman"/>
              </a:rPr>
              <a:t>implies  </a:t>
            </a:r>
            <a:r>
              <a:rPr lang="en-US" dirty="0" smtClean="0">
                <a:latin typeface="Times New Roman"/>
                <a:cs typeface="Times New Roman"/>
              </a:rPr>
              <a:t>that </a:t>
            </a:r>
            <a:r>
              <a:rPr lang="en-US" spc="-5" dirty="0" smtClean="0">
                <a:latin typeface="Times New Roman"/>
                <a:cs typeface="Times New Roman"/>
              </a:rPr>
              <a:t>all </a:t>
            </a:r>
            <a:r>
              <a:rPr lang="en-US" dirty="0" smtClean="0">
                <a:latin typeface="Times New Roman"/>
                <a:cs typeface="Times New Roman"/>
              </a:rPr>
              <a:t>revenues earned during an</a:t>
            </a:r>
            <a:r>
              <a:rPr lang="en-US" spc="-1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accounting year, whether received/not </a:t>
            </a:r>
            <a:r>
              <a:rPr lang="en-US" spc="-5" dirty="0" smtClean="0">
                <a:latin typeface="Times New Roman"/>
                <a:cs typeface="Times New Roman"/>
              </a:rPr>
              <a:t>received </a:t>
            </a:r>
            <a:r>
              <a:rPr lang="en-US" dirty="0" smtClean="0">
                <a:latin typeface="Times New Roman"/>
                <a:cs typeface="Times New Roman"/>
              </a:rPr>
              <a:t>during that</a:t>
            </a:r>
            <a:r>
              <a:rPr lang="en-US" spc="-16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year  and </a:t>
            </a:r>
            <a:r>
              <a:rPr lang="en-US" spc="-5" dirty="0" smtClean="0">
                <a:latin typeface="Times New Roman"/>
                <a:cs typeface="Times New Roman"/>
              </a:rPr>
              <a:t>all cost </a:t>
            </a:r>
            <a:r>
              <a:rPr lang="en-US" dirty="0" smtClean="0">
                <a:latin typeface="Times New Roman"/>
                <a:cs typeface="Times New Roman"/>
              </a:rPr>
              <a:t>incurred, whether paid/not paid during  the year should be </a:t>
            </a:r>
            <a:r>
              <a:rPr lang="en-US" spc="-5" dirty="0" smtClean="0">
                <a:latin typeface="Times New Roman"/>
                <a:cs typeface="Times New Roman"/>
              </a:rPr>
              <a:t>taken </a:t>
            </a:r>
            <a:r>
              <a:rPr lang="en-US" dirty="0" smtClean="0">
                <a:latin typeface="Times New Roman"/>
                <a:cs typeface="Times New Roman"/>
              </a:rPr>
              <a:t>into account while  </a:t>
            </a:r>
            <a:r>
              <a:rPr lang="en-US" spc="-5" dirty="0" smtClean="0">
                <a:latin typeface="Times New Roman"/>
                <a:cs typeface="Times New Roman"/>
              </a:rPr>
              <a:t>ascertaining </a:t>
            </a:r>
            <a:r>
              <a:rPr lang="en-US" dirty="0" smtClean="0">
                <a:latin typeface="Times New Roman"/>
                <a:cs typeface="Times New Roman"/>
              </a:rPr>
              <a:t>profit or loss for </a:t>
            </a:r>
            <a:r>
              <a:rPr lang="en-US" spc="-5" dirty="0" smtClean="0">
                <a:latin typeface="Times New Roman"/>
                <a:cs typeface="Times New Roman"/>
              </a:rPr>
              <a:t>that</a:t>
            </a:r>
            <a:r>
              <a:rPr lang="en-US" spc="-5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9" y="96723"/>
            <a:ext cx="3155315" cy="430887"/>
          </a:xfrm>
        </p:spPr>
        <p:txBody>
          <a:bodyPr/>
          <a:lstStyle/>
          <a:p>
            <a:r>
              <a:rPr lang="en-US" spc="-5" dirty="0"/>
              <a:t>Dual aspect</a:t>
            </a:r>
            <a:r>
              <a:rPr lang="en-US" spc="-30" dirty="0"/>
              <a:t> </a:t>
            </a:r>
            <a:r>
              <a:rPr lang="en-US" spc="-5" dirty="0"/>
              <a:t>concept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219200"/>
            <a:ext cx="7467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Dual aspect is the foundation or basic principle of accounting. It  provides the very basis of recording business transactions in the  </a:t>
            </a:r>
            <a:r>
              <a:rPr lang="en-US" spc="5" dirty="0" smtClean="0">
                <a:latin typeface="Times New Roman"/>
                <a:cs typeface="Times New Roman"/>
              </a:rPr>
              <a:t>books </a:t>
            </a:r>
            <a:r>
              <a:rPr lang="en-US" dirty="0" smtClean="0">
                <a:latin typeface="Times New Roman"/>
                <a:cs typeface="Times New Roman"/>
              </a:rPr>
              <a:t>of accounts. This concept </a:t>
            </a:r>
            <a:r>
              <a:rPr lang="en-US" spc="-5" dirty="0" smtClean="0">
                <a:latin typeface="Times New Roman"/>
                <a:cs typeface="Times New Roman"/>
              </a:rPr>
              <a:t>assumes </a:t>
            </a:r>
            <a:r>
              <a:rPr lang="en-US" dirty="0" smtClean="0">
                <a:latin typeface="Times New Roman"/>
                <a:cs typeface="Times New Roman"/>
              </a:rPr>
              <a:t>that every transaction has  a dual effect, i.e. it affects two accounts in their respective opposite  sides. Therefore, the transaction should be recorded at two places.</a:t>
            </a:r>
            <a:r>
              <a:rPr lang="en-US" spc="-254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It  </a:t>
            </a:r>
            <a:r>
              <a:rPr lang="en-US" spc="-5" dirty="0" smtClean="0">
                <a:latin typeface="Times New Roman"/>
                <a:cs typeface="Times New Roman"/>
              </a:rPr>
              <a:t>means, </a:t>
            </a:r>
            <a:r>
              <a:rPr lang="en-US" dirty="0" smtClean="0">
                <a:latin typeface="Times New Roman"/>
                <a:cs typeface="Times New Roman"/>
              </a:rPr>
              <a:t>both the aspects of the transaction </a:t>
            </a:r>
            <a:r>
              <a:rPr lang="en-US" spc="-5" dirty="0" smtClean="0">
                <a:latin typeface="Times New Roman"/>
                <a:cs typeface="Times New Roman"/>
              </a:rPr>
              <a:t>must </a:t>
            </a:r>
            <a:r>
              <a:rPr lang="en-US" dirty="0" smtClean="0">
                <a:latin typeface="Times New Roman"/>
                <a:cs typeface="Times New Roman"/>
              </a:rPr>
              <a:t>be recorded in the  </a:t>
            </a:r>
            <a:r>
              <a:rPr lang="en-US" spc="5" dirty="0" smtClean="0">
                <a:latin typeface="Times New Roman"/>
                <a:cs typeface="Times New Roman"/>
              </a:rPr>
              <a:t>books </a:t>
            </a:r>
            <a:r>
              <a:rPr lang="en-US" dirty="0" smtClean="0">
                <a:latin typeface="Times New Roman"/>
                <a:cs typeface="Times New Roman"/>
              </a:rPr>
              <a:t>of accounts. For </a:t>
            </a:r>
            <a:r>
              <a:rPr lang="en-US" spc="-5" dirty="0" smtClean="0">
                <a:latin typeface="Times New Roman"/>
                <a:cs typeface="Times New Roman"/>
              </a:rPr>
              <a:t>example, </a:t>
            </a:r>
            <a:r>
              <a:rPr lang="en-US" spc="5" dirty="0" smtClean="0">
                <a:latin typeface="Times New Roman"/>
                <a:cs typeface="Times New Roman"/>
              </a:rPr>
              <a:t>goods </a:t>
            </a:r>
            <a:r>
              <a:rPr lang="en-US" dirty="0" smtClean="0">
                <a:latin typeface="Times New Roman"/>
                <a:cs typeface="Times New Roman"/>
              </a:rPr>
              <a:t>purchased for cash has </a:t>
            </a:r>
            <a:r>
              <a:rPr lang="en-US" spc="-5" dirty="0" smtClean="0">
                <a:latin typeface="Times New Roman"/>
                <a:cs typeface="Times New Roman"/>
              </a:rPr>
              <a:t>two  </a:t>
            </a:r>
            <a:r>
              <a:rPr lang="en-US" dirty="0" smtClean="0">
                <a:latin typeface="Times New Roman"/>
                <a:cs typeface="Times New Roman"/>
              </a:rPr>
              <a:t>aspects which are (i) Giving of cash (ii) </a:t>
            </a:r>
            <a:r>
              <a:rPr lang="en-US" spc="-5" dirty="0" smtClean="0">
                <a:latin typeface="Times New Roman"/>
                <a:cs typeface="Times New Roman"/>
              </a:rPr>
              <a:t>Receiving </a:t>
            </a:r>
            <a:r>
              <a:rPr lang="en-US" dirty="0" smtClean="0">
                <a:latin typeface="Times New Roman"/>
                <a:cs typeface="Times New Roman"/>
              </a:rPr>
              <a:t>of </a:t>
            </a:r>
            <a:r>
              <a:rPr lang="en-US" spc="5" dirty="0" smtClean="0">
                <a:latin typeface="Times New Roman"/>
                <a:cs typeface="Times New Roman"/>
              </a:rPr>
              <a:t>goods. </a:t>
            </a:r>
          </a:p>
          <a:p>
            <a:endParaRPr lang="en-US" spc="5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These  two aspects are to be recorded. Thus, the duality concept is  </a:t>
            </a:r>
            <a:r>
              <a:rPr lang="en-US" spc="-5" dirty="0" smtClean="0">
                <a:latin typeface="Times New Roman"/>
                <a:cs typeface="Times New Roman"/>
              </a:rPr>
              <a:t>commonly </a:t>
            </a:r>
            <a:r>
              <a:rPr lang="en-US" dirty="0" smtClean="0">
                <a:latin typeface="Times New Roman"/>
                <a:cs typeface="Times New Roman"/>
              </a:rPr>
              <a:t>expressed in </a:t>
            </a:r>
            <a:r>
              <a:rPr lang="en-US" spc="-5" dirty="0" smtClean="0">
                <a:latin typeface="Times New Roman"/>
                <a:cs typeface="Times New Roman"/>
              </a:rPr>
              <a:t>terms </a:t>
            </a:r>
            <a:r>
              <a:rPr lang="en-US" dirty="0" smtClean="0">
                <a:latin typeface="Times New Roman"/>
                <a:cs typeface="Times New Roman"/>
              </a:rPr>
              <a:t>of fundamental accounting equation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                                        </a:t>
            </a:r>
            <a:r>
              <a:rPr lang="en-US" spc="-5" dirty="0">
                <a:solidFill>
                  <a:srgbClr val="C00000"/>
                </a:solidFill>
                <a:latin typeface="Times New Roman"/>
                <a:cs typeface="Times New Roman"/>
              </a:rPr>
              <a:t>Assets </a:t>
            </a:r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= Liabilities +</a:t>
            </a:r>
            <a:r>
              <a:rPr lang="en-US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Capital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1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9" y="96723"/>
            <a:ext cx="3155315" cy="430887"/>
          </a:xfrm>
        </p:spPr>
        <p:txBody>
          <a:bodyPr/>
          <a:lstStyle/>
          <a:p>
            <a:r>
              <a:rPr lang="en-US" spc="-5" dirty="0" err="1"/>
              <a:t>Realisation</a:t>
            </a:r>
            <a:r>
              <a:rPr lang="en-US" spc="-45" dirty="0"/>
              <a:t> </a:t>
            </a:r>
            <a:r>
              <a:rPr lang="en-US" dirty="0"/>
              <a:t>concept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1" y="1219200"/>
            <a:ext cx="6858000" cy="394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marR="5080" indent="-342900">
              <a:lnSpc>
                <a:spcPts val="2500"/>
              </a:lnSpc>
              <a:spcBef>
                <a:spcPts val="705"/>
              </a:spcBef>
            </a:pPr>
            <a:r>
              <a:rPr lang="en-US" dirty="0" smtClean="0">
                <a:latin typeface="Times New Roman"/>
                <a:cs typeface="Times New Roman"/>
              </a:rPr>
              <a:t>      This concept holds to </a:t>
            </a:r>
            <a:r>
              <a:rPr lang="en-US" spc="-5" dirty="0" smtClean="0">
                <a:latin typeface="Times New Roman"/>
                <a:cs typeface="Times New Roman"/>
              </a:rPr>
              <a:t>the </a:t>
            </a:r>
            <a:r>
              <a:rPr lang="en-US" dirty="0" smtClean="0">
                <a:latin typeface="Times New Roman"/>
                <a:cs typeface="Times New Roman"/>
              </a:rPr>
              <a:t>view that profit </a:t>
            </a:r>
            <a:r>
              <a:rPr lang="en-US" spc="-5" dirty="0" smtClean="0">
                <a:latin typeface="Times New Roman"/>
                <a:cs typeface="Times New Roman"/>
              </a:rPr>
              <a:t>can</a:t>
            </a:r>
            <a:r>
              <a:rPr lang="en-US" spc="-1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only  be </a:t>
            </a:r>
            <a:r>
              <a:rPr lang="en-US" spc="-5" dirty="0" smtClean="0">
                <a:latin typeface="Times New Roman"/>
                <a:cs typeface="Times New Roman"/>
              </a:rPr>
              <a:t>taken </a:t>
            </a:r>
            <a:r>
              <a:rPr lang="en-US" dirty="0" smtClean="0">
                <a:latin typeface="Times New Roman"/>
                <a:cs typeface="Times New Roman"/>
              </a:rPr>
              <a:t>into account when</a:t>
            </a:r>
            <a:r>
              <a:rPr lang="en-US" spc="-8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realization </a:t>
            </a:r>
            <a:r>
              <a:rPr lang="en-US" dirty="0" smtClean="0">
                <a:latin typeface="Times New Roman"/>
                <a:cs typeface="Times New Roman"/>
              </a:rPr>
              <a:t>has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occurred. According to this concept revenue is</a:t>
            </a:r>
            <a:r>
              <a:rPr lang="en-US" spc="-14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recognized  when a </a:t>
            </a:r>
            <a:r>
              <a:rPr lang="en-US" spc="-5" dirty="0" smtClean="0">
                <a:latin typeface="Times New Roman"/>
                <a:cs typeface="Times New Roman"/>
              </a:rPr>
              <a:t>sale </a:t>
            </a:r>
            <a:r>
              <a:rPr lang="en-US" dirty="0" smtClean="0">
                <a:latin typeface="Times New Roman"/>
                <a:cs typeface="Times New Roman"/>
              </a:rPr>
              <a:t>is </a:t>
            </a:r>
            <a:r>
              <a:rPr lang="en-US" spc="-5" dirty="0" smtClean="0">
                <a:latin typeface="Times New Roman"/>
                <a:cs typeface="Times New Roman"/>
              </a:rPr>
              <a:t>made. Sale </a:t>
            </a:r>
            <a:r>
              <a:rPr lang="en-US" spc="-10" dirty="0" smtClean="0">
                <a:latin typeface="Times New Roman"/>
                <a:cs typeface="Times New Roman"/>
              </a:rPr>
              <a:t>is </a:t>
            </a:r>
            <a:r>
              <a:rPr lang="en-US" dirty="0" smtClean="0">
                <a:latin typeface="Times New Roman"/>
                <a:cs typeface="Times New Roman"/>
              </a:rPr>
              <a:t>considered to be  </a:t>
            </a:r>
            <a:r>
              <a:rPr lang="en-US" spc="-5" dirty="0" smtClean="0">
                <a:latin typeface="Times New Roman"/>
                <a:cs typeface="Times New Roman"/>
              </a:rPr>
              <a:t>made </a:t>
            </a:r>
            <a:r>
              <a:rPr lang="en-US" dirty="0" smtClean="0">
                <a:latin typeface="Times New Roman"/>
                <a:cs typeface="Times New Roman"/>
              </a:rPr>
              <a:t>at </a:t>
            </a:r>
            <a:r>
              <a:rPr lang="en-US" spc="-5" dirty="0" smtClean="0">
                <a:latin typeface="Times New Roman"/>
                <a:cs typeface="Times New Roman"/>
              </a:rPr>
              <a:t>the </a:t>
            </a:r>
            <a:r>
              <a:rPr lang="en-US" dirty="0" smtClean="0">
                <a:latin typeface="Times New Roman"/>
                <a:cs typeface="Times New Roman"/>
              </a:rPr>
              <a:t>point when the property in goods  </a:t>
            </a:r>
            <a:r>
              <a:rPr lang="en-US" spc="-5" dirty="0" smtClean="0">
                <a:latin typeface="Times New Roman"/>
                <a:cs typeface="Times New Roman"/>
              </a:rPr>
              <a:t>passes </a:t>
            </a:r>
            <a:r>
              <a:rPr lang="en-US" dirty="0" smtClean="0">
                <a:latin typeface="Times New Roman"/>
                <a:cs typeface="Times New Roman"/>
              </a:rPr>
              <a:t>to the buyer and he </a:t>
            </a:r>
            <a:r>
              <a:rPr lang="en-US" spc="-5" dirty="0" smtClean="0">
                <a:latin typeface="Times New Roman"/>
                <a:cs typeface="Times New Roman"/>
              </a:rPr>
              <a:t>becomes </a:t>
            </a:r>
            <a:r>
              <a:rPr lang="en-US" dirty="0" smtClean="0">
                <a:latin typeface="Times New Roman"/>
                <a:cs typeface="Times New Roman"/>
              </a:rPr>
              <a:t>legally  </a:t>
            </a:r>
            <a:r>
              <a:rPr lang="en-US" spc="-5" dirty="0" smtClean="0">
                <a:latin typeface="Times New Roman"/>
                <a:cs typeface="Times New Roman"/>
              </a:rPr>
              <a:t>liable </a:t>
            </a:r>
            <a:r>
              <a:rPr lang="en-US" dirty="0" smtClean="0">
                <a:latin typeface="Times New Roman"/>
                <a:cs typeface="Times New Roman"/>
              </a:rPr>
              <a:t>to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pay.</a:t>
            </a:r>
          </a:p>
          <a:p>
            <a:pPr marL="355600" marR="5080" indent="-342900">
              <a:lnSpc>
                <a:spcPts val="2500"/>
              </a:lnSpc>
              <a:spcBef>
                <a:spcPts val="705"/>
              </a:spcBef>
            </a:pPr>
            <a:endParaRPr lang="en-US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500"/>
              </a:lnSpc>
              <a:spcBef>
                <a:spcPts val="705"/>
              </a:spcBef>
            </a:pPr>
            <a:r>
              <a:rPr lang="en-US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   Revenue </a:t>
            </a:r>
            <a:r>
              <a:rPr lang="en-US" spc="-5" dirty="0">
                <a:solidFill>
                  <a:srgbClr val="C00000"/>
                </a:solidFill>
                <a:latin typeface="Times New Roman"/>
                <a:cs typeface="Times New Roman"/>
              </a:rPr>
              <a:t>is </a:t>
            </a:r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said to have been </a:t>
            </a:r>
            <a:r>
              <a:rPr lang="en-US" dirty="0" smtClean="0">
                <a:solidFill>
                  <a:srgbClr val="C00000"/>
                </a:solidFill>
                <a:latin typeface="Times New Roman"/>
                <a:cs typeface="Times New Roman"/>
              </a:rPr>
              <a:t>realized </a:t>
            </a:r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when cash </a:t>
            </a:r>
            <a:r>
              <a:rPr lang="en-US" spc="-5" dirty="0">
                <a:solidFill>
                  <a:srgbClr val="C00000"/>
                </a:solidFill>
                <a:latin typeface="Times New Roman"/>
                <a:cs typeface="Times New Roman"/>
              </a:rPr>
              <a:t>has been  </a:t>
            </a:r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received or right to receive cash on the </a:t>
            </a:r>
            <a:r>
              <a:rPr lang="en-US" spc="-5" dirty="0">
                <a:solidFill>
                  <a:srgbClr val="C00000"/>
                </a:solidFill>
                <a:latin typeface="Times New Roman"/>
                <a:cs typeface="Times New Roman"/>
              </a:rPr>
              <a:t>sale </a:t>
            </a:r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of goods or services</a:t>
            </a:r>
            <a:r>
              <a:rPr lang="en-US" spc="-1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or  both </a:t>
            </a:r>
            <a:r>
              <a:rPr lang="en-US" spc="-5" dirty="0">
                <a:solidFill>
                  <a:srgbClr val="C00000"/>
                </a:solidFill>
                <a:latin typeface="Times New Roman"/>
                <a:cs typeface="Times New Roman"/>
              </a:rPr>
              <a:t>has </a:t>
            </a:r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been</a:t>
            </a:r>
            <a:r>
              <a:rPr lang="en-US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created</a:t>
            </a:r>
            <a:endParaRPr lang="en-US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500"/>
              </a:lnSpc>
              <a:spcBef>
                <a:spcPts val="705"/>
              </a:spcBef>
            </a:pPr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9" y="96723"/>
            <a:ext cx="3155315" cy="430887"/>
          </a:xfrm>
        </p:spPr>
        <p:txBody>
          <a:bodyPr/>
          <a:lstStyle/>
          <a:p>
            <a:r>
              <a:rPr lang="en-US" spc="-5" dirty="0"/>
              <a:t>Conservatism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spc="-5" dirty="0" smtClean="0">
              <a:latin typeface="Times New Roman"/>
              <a:cs typeface="Times New Roman"/>
            </a:endParaRPr>
          </a:p>
          <a:p>
            <a:r>
              <a:rPr lang="en-US" b="1" spc="-5" dirty="0" smtClean="0">
                <a:latin typeface="Times New Roman"/>
                <a:cs typeface="Times New Roman"/>
              </a:rPr>
              <a:t>  </a:t>
            </a:r>
            <a:r>
              <a:rPr lang="en-US" spc="-5" dirty="0">
                <a:latin typeface="Times New Roman"/>
                <a:cs typeface="Times New Roman"/>
              </a:rPr>
              <a:t>T</a:t>
            </a:r>
            <a:r>
              <a:rPr lang="en-US" spc="-5" dirty="0" smtClean="0">
                <a:latin typeface="Times New Roman"/>
                <a:cs typeface="Times New Roman"/>
              </a:rPr>
              <a:t>he convention is the based on principle that,</a:t>
            </a:r>
            <a:endParaRPr lang="en-US" spc="-5" dirty="0">
              <a:latin typeface="Times New Roman"/>
              <a:cs typeface="Times New Roman"/>
            </a:endParaRPr>
          </a:p>
          <a:p>
            <a:r>
              <a:rPr lang="en-US" b="1" spc="-5" dirty="0" smtClean="0">
                <a:latin typeface="Times New Roman"/>
                <a:cs typeface="Times New Roman"/>
              </a:rPr>
              <a:t>“Anticipate no </a:t>
            </a:r>
            <a:r>
              <a:rPr lang="en-US" b="1" dirty="0" smtClean="0">
                <a:latin typeface="Times New Roman"/>
                <a:cs typeface="Times New Roman"/>
              </a:rPr>
              <a:t>profit, </a:t>
            </a:r>
            <a:r>
              <a:rPr lang="en-US" b="1" spc="-5" dirty="0" smtClean="0">
                <a:latin typeface="Times New Roman"/>
                <a:cs typeface="Times New Roman"/>
              </a:rPr>
              <a:t>but </a:t>
            </a:r>
            <a:r>
              <a:rPr lang="en-US" b="1" dirty="0" smtClean="0">
                <a:latin typeface="Times New Roman"/>
                <a:cs typeface="Times New Roman"/>
              </a:rPr>
              <a:t>provide for </a:t>
            </a:r>
            <a:r>
              <a:rPr lang="en-US" b="1" spc="-10" dirty="0" smtClean="0">
                <a:latin typeface="Times New Roman"/>
                <a:cs typeface="Times New Roman"/>
              </a:rPr>
              <a:t>all </a:t>
            </a:r>
            <a:r>
              <a:rPr lang="en-US" b="1" spc="-5" dirty="0" smtClean="0">
                <a:latin typeface="Times New Roman"/>
                <a:cs typeface="Times New Roman"/>
              </a:rPr>
              <a:t>possible  </a:t>
            </a:r>
            <a:r>
              <a:rPr lang="en-US" b="1" dirty="0" smtClean="0">
                <a:latin typeface="Times New Roman"/>
                <a:cs typeface="Times New Roman"/>
              </a:rPr>
              <a:t>losses”. </a:t>
            </a:r>
            <a:r>
              <a:rPr lang="en-US" b="1" spc="-5" dirty="0" smtClean="0">
                <a:latin typeface="Times New Roman"/>
                <a:cs typeface="Times New Roman"/>
              </a:rPr>
              <a:t>It provides guidance </a:t>
            </a:r>
            <a:r>
              <a:rPr lang="en-US" b="1" dirty="0" smtClean="0">
                <a:latin typeface="Times New Roman"/>
                <a:cs typeface="Times New Roman"/>
              </a:rPr>
              <a:t>for </a:t>
            </a:r>
            <a:r>
              <a:rPr lang="en-US" b="1" spc="-5" dirty="0" smtClean="0">
                <a:latin typeface="Times New Roman"/>
                <a:cs typeface="Times New Roman"/>
              </a:rPr>
              <a:t>recording  </a:t>
            </a:r>
            <a:r>
              <a:rPr lang="en-US" spc="-5" dirty="0" smtClean="0"/>
              <a:t>transactions </a:t>
            </a:r>
            <a:r>
              <a:rPr lang="en-US" dirty="0" smtClean="0"/>
              <a:t>in </a:t>
            </a:r>
            <a:r>
              <a:rPr lang="en-US" spc="-5" dirty="0" smtClean="0"/>
              <a:t>the </a:t>
            </a:r>
            <a:r>
              <a:rPr lang="en-US" dirty="0" smtClean="0"/>
              <a:t>books of accounts. It is </a:t>
            </a:r>
            <a:r>
              <a:rPr lang="en-US" spc="-5" dirty="0" smtClean="0"/>
              <a:t>based </a:t>
            </a:r>
            <a:r>
              <a:rPr lang="en-US" dirty="0" smtClean="0"/>
              <a:t>on the  </a:t>
            </a:r>
            <a:r>
              <a:rPr lang="en-US" spc="-5" dirty="0" smtClean="0"/>
              <a:t>policy </a:t>
            </a:r>
            <a:r>
              <a:rPr lang="en-US" dirty="0" smtClean="0"/>
              <a:t>of </a:t>
            </a:r>
            <a:r>
              <a:rPr lang="en-US" spc="-5" dirty="0" smtClean="0"/>
              <a:t>playing safe in regard </a:t>
            </a:r>
            <a:r>
              <a:rPr lang="en-US" dirty="0" smtClean="0"/>
              <a:t>to showing profit. </a:t>
            </a:r>
            <a:r>
              <a:rPr lang="en-US" spc="-5" dirty="0" smtClean="0"/>
              <a:t>The  main objective </a:t>
            </a:r>
            <a:r>
              <a:rPr lang="en-US" dirty="0" smtClean="0"/>
              <a:t>of this </a:t>
            </a:r>
            <a:r>
              <a:rPr lang="en-US" spc="-5" dirty="0" smtClean="0"/>
              <a:t>convention </a:t>
            </a:r>
            <a:r>
              <a:rPr lang="en-US" dirty="0" smtClean="0"/>
              <a:t>is to </a:t>
            </a:r>
            <a:r>
              <a:rPr lang="en-US" spc="-5" dirty="0" smtClean="0"/>
              <a:t>show minimum  </a:t>
            </a:r>
            <a:r>
              <a:rPr lang="en-US" dirty="0" smtClean="0"/>
              <a:t>profit. </a:t>
            </a:r>
            <a:r>
              <a:rPr lang="en-US" spc="-5" dirty="0" smtClean="0"/>
              <a:t>Profit should not be overstated. </a:t>
            </a:r>
          </a:p>
          <a:p>
            <a:r>
              <a:rPr lang="en-US" spc="-5" dirty="0"/>
              <a:t> </a:t>
            </a:r>
            <a:r>
              <a:rPr lang="en-US" spc="-5" dirty="0" smtClean="0"/>
              <a:t>   </a:t>
            </a:r>
            <a:r>
              <a:rPr lang="en-US" dirty="0" smtClean="0"/>
              <a:t>If </a:t>
            </a:r>
            <a:r>
              <a:rPr lang="en-US" spc="-5" dirty="0" smtClean="0"/>
              <a:t>profit shows  more </a:t>
            </a:r>
            <a:r>
              <a:rPr lang="en-US" dirty="0" smtClean="0"/>
              <a:t>than </a:t>
            </a:r>
            <a:r>
              <a:rPr lang="en-US" spc="-5" dirty="0" smtClean="0"/>
              <a:t>actual, </a:t>
            </a:r>
            <a:r>
              <a:rPr lang="en-US" dirty="0" smtClean="0"/>
              <a:t>it </a:t>
            </a:r>
            <a:r>
              <a:rPr lang="en-US" spc="-10" dirty="0" smtClean="0"/>
              <a:t>may </a:t>
            </a:r>
            <a:r>
              <a:rPr lang="en-US" dirty="0" smtClean="0"/>
              <a:t>lead to </a:t>
            </a:r>
            <a:r>
              <a:rPr lang="en-US" spc="-5" dirty="0" smtClean="0"/>
              <a:t>distribution </a:t>
            </a:r>
            <a:r>
              <a:rPr lang="en-US" dirty="0" smtClean="0"/>
              <a:t>of </a:t>
            </a:r>
            <a:r>
              <a:rPr lang="en-US" spc="-5" dirty="0" smtClean="0"/>
              <a:t>dividend  </a:t>
            </a:r>
            <a:r>
              <a:rPr lang="en-US" dirty="0" smtClean="0"/>
              <a:t>out of </a:t>
            </a:r>
            <a:r>
              <a:rPr lang="en-US" spc="-5" dirty="0" smtClean="0"/>
              <a:t>capital. </a:t>
            </a:r>
            <a:r>
              <a:rPr lang="en-US" dirty="0" smtClean="0"/>
              <a:t>This is not a fair </a:t>
            </a:r>
            <a:r>
              <a:rPr lang="en-US" spc="-5" dirty="0" smtClean="0"/>
              <a:t>policy </a:t>
            </a:r>
            <a:r>
              <a:rPr lang="en-US" dirty="0" smtClean="0"/>
              <a:t>and it </a:t>
            </a:r>
            <a:r>
              <a:rPr lang="en-US" spc="-5" dirty="0" smtClean="0"/>
              <a:t>will </a:t>
            </a:r>
            <a:r>
              <a:rPr lang="en-US" dirty="0" smtClean="0"/>
              <a:t>lead </a:t>
            </a:r>
            <a:r>
              <a:rPr lang="en-US" spc="5" dirty="0" smtClean="0"/>
              <a:t>to  </a:t>
            </a:r>
            <a:r>
              <a:rPr lang="en-US" dirty="0" smtClean="0"/>
              <a:t>the reduction in the capital of the</a:t>
            </a:r>
            <a:r>
              <a:rPr lang="en-US" spc="-125" dirty="0" smtClean="0"/>
              <a:t> </a:t>
            </a:r>
            <a:r>
              <a:rPr lang="en-US" dirty="0" smtClean="0"/>
              <a:t>enterprise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3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7776" y="914400"/>
            <a:ext cx="3272028" cy="526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19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4939" y="96723"/>
            <a:ext cx="3720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Meaning &amp;</a:t>
            </a:r>
            <a:r>
              <a:rPr spc="-25" dirty="0"/>
              <a:t> </a:t>
            </a:r>
            <a:r>
              <a:rPr spc="-5" dirty="0"/>
              <a:t>Definition…</a:t>
            </a:r>
          </a:p>
        </p:txBody>
      </p:sp>
      <p:sp>
        <p:nvSpPr>
          <p:cNvPr id="5" name="object 5"/>
          <p:cNvSpPr/>
          <p:nvPr/>
        </p:nvSpPr>
        <p:spPr>
          <a:xfrm>
            <a:off x="440436" y="1139952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" y="2282951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7244" y="1087882"/>
            <a:ext cx="7677150" cy="36626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Book keeping is a process of recording business transitions in the </a:t>
            </a:r>
            <a:r>
              <a:rPr sz="2000" spc="5" dirty="0">
                <a:latin typeface="Times New Roman"/>
                <a:cs typeface="Times New Roman"/>
              </a:rPr>
              <a:t>books</a:t>
            </a:r>
            <a:r>
              <a:rPr sz="2000" spc="-3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endParaRPr sz="20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accounts in a very </a:t>
            </a:r>
            <a:r>
              <a:rPr sz="2000" spc="-5" dirty="0">
                <a:latin typeface="Times New Roman"/>
                <a:cs typeface="Times New Roman"/>
              </a:rPr>
              <a:t>systematic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manner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According to J.R. Batilobi</a:t>
            </a:r>
            <a:r>
              <a:rPr sz="2000" b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12700" marR="113030" indent="91376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“ Book – Keeping is an </a:t>
            </a:r>
            <a:r>
              <a:rPr sz="2000" spc="-5" dirty="0">
                <a:latin typeface="Times New Roman"/>
                <a:cs typeface="Times New Roman"/>
              </a:rPr>
              <a:t>art </a:t>
            </a:r>
            <a:r>
              <a:rPr sz="2000" dirty="0">
                <a:latin typeface="Times New Roman"/>
                <a:cs typeface="Times New Roman"/>
              </a:rPr>
              <a:t>of recording business dealings in a</a:t>
            </a:r>
            <a:r>
              <a:rPr sz="2000" spc="-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set  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books.”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According to Nocth </a:t>
            </a:r>
            <a:r>
              <a:rPr sz="20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Cott</a:t>
            </a:r>
            <a:r>
              <a:rPr sz="20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12700" marR="193675" indent="91376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“ Book – Keeping is an </a:t>
            </a:r>
            <a:r>
              <a:rPr sz="2000" spc="-5" dirty="0">
                <a:latin typeface="Times New Roman"/>
                <a:cs typeface="Times New Roman"/>
              </a:rPr>
              <a:t>art </a:t>
            </a:r>
            <a:r>
              <a:rPr sz="2000" dirty="0">
                <a:latin typeface="Times New Roman"/>
                <a:cs typeface="Times New Roman"/>
              </a:rPr>
              <a:t>of recording in the </a:t>
            </a:r>
            <a:r>
              <a:rPr sz="2000" spc="5" dirty="0">
                <a:latin typeface="Times New Roman"/>
                <a:cs typeface="Times New Roman"/>
              </a:rPr>
              <a:t>books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accounts  the </a:t>
            </a:r>
            <a:r>
              <a:rPr sz="2000" spc="-5" dirty="0">
                <a:latin typeface="Times New Roman"/>
                <a:cs typeface="Times New Roman"/>
              </a:rPr>
              <a:t>monetary </a:t>
            </a:r>
            <a:r>
              <a:rPr sz="2000" dirty="0">
                <a:latin typeface="Times New Roman"/>
                <a:cs typeface="Times New Roman"/>
              </a:rPr>
              <a:t>aspects of </a:t>
            </a:r>
            <a:r>
              <a:rPr sz="2000" spc="-5" dirty="0">
                <a:latin typeface="Times New Roman"/>
                <a:cs typeface="Times New Roman"/>
              </a:rPr>
              <a:t>commercial </a:t>
            </a:r>
            <a:r>
              <a:rPr sz="2000" dirty="0">
                <a:latin typeface="Times New Roman"/>
                <a:cs typeface="Times New Roman"/>
              </a:rPr>
              <a:t>or financial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transactions.”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1000" y="3730752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9" y="96723"/>
            <a:ext cx="3155315" cy="430887"/>
          </a:xfrm>
        </p:spPr>
        <p:txBody>
          <a:bodyPr/>
          <a:lstStyle/>
          <a:p>
            <a:r>
              <a:rPr lang="en-US" spc="-5" dirty="0"/>
              <a:t>Consistency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800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5" dirty="0" smtClean="0">
                <a:latin typeface="Times New Roman"/>
                <a:cs typeface="Times New Roman"/>
              </a:rPr>
              <a:t>The convention </a:t>
            </a:r>
            <a:r>
              <a:rPr lang="en-US" dirty="0" smtClean="0">
                <a:latin typeface="Times New Roman"/>
                <a:cs typeface="Times New Roman"/>
              </a:rPr>
              <a:t>of </a:t>
            </a:r>
            <a:r>
              <a:rPr lang="en-US" spc="-5" dirty="0" smtClean="0">
                <a:latin typeface="Times New Roman"/>
                <a:cs typeface="Times New Roman"/>
              </a:rPr>
              <a:t>consistency means that </a:t>
            </a:r>
            <a:r>
              <a:rPr lang="en-US" spc="-10" dirty="0" smtClean="0">
                <a:latin typeface="Times New Roman"/>
                <a:cs typeface="Times New Roman"/>
              </a:rPr>
              <a:t>same  </a:t>
            </a:r>
            <a:r>
              <a:rPr lang="en-US" spc="-5" dirty="0" smtClean="0">
                <a:latin typeface="Times New Roman"/>
                <a:cs typeface="Times New Roman"/>
              </a:rPr>
              <a:t>accounting principles should </a:t>
            </a:r>
            <a:r>
              <a:rPr lang="en-US" dirty="0" smtClean="0">
                <a:latin typeface="Times New Roman"/>
                <a:cs typeface="Times New Roman"/>
              </a:rPr>
              <a:t>be </a:t>
            </a:r>
            <a:r>
              <a:rPr lang="en-US" spc="-5" dirty="0" smtClean="0">
                <a:latin typeface="Times New Roman"/>
                <a:cs typeface="Times New Roman"/>
              </a:rPr>
              <a:t>used </a:t>
            </a:r>
            <a:r>
              <a:rPr lang="en-US" dirty="0" smtClean="0">
                <a:latin typeface="Times New Roman"/>
                <a:cs typeface="Times New Roman"/>
              </a:rPr>
              <a:t>for  </a:t>
            </a:r>
            <a:r>
              <a:rPr lang="en-US" spc="-5" dirty="0" smtClean="0">
                <a:latin typeface="Times New Roman"/>
                <a:cs typeface="Times New Roman"/>
              </a:rPr>
              <a:t>preparing financial </a:t>
            </a:r>
            <a:r>
              <a:rPr lang="en-US" spc="-10" dirty="0" smtClean="0">
                <a:latin typeface="Times New Roman"/>
                <a:cs typeface="Times New Roman"/>
              </a:rPr>
              <a:t>statements </a:t>
            </a:r>
            <a:r>
              <a:rPr lang="en-US" spc="-5" dirty="0" smtClean="0">
                <a:latin typeface="Times New Roman"/>
                <a:cs typeface="Times New Roman"/>
              </a:rPr>
              <a:t>year after year.  </a:t>
            </a:r>
            <a:r>
              <a:rPr lang="en-US" dirty="0" smtClean="0">
                <a:latin typeface="Times New Roman"/>
                <a:cs typeface="Times New Roman"/>
              </a:rPr>
              <a:t>For </a:t>
            </a:r>
            <a:r>
              <a:rPr lang="en-US" spc="-5" dirty="0" smtClean="0">
                <a:latin typeface="Times New Roman"/>
                <a:cs typeface="Times New Roman"/>
              </a:rPr>
              <a:t>example: if a stock </a:t>
            </a:r>
            <a:r>
              <a:rPr lang="en-US" spc="-10" dirty="0" smtClean="0">
                <a:latin typeface="Times New Roman"/>
                <a:cs typeface="Times New Roman"/>
              </a:rPr>
              <a:t>is </a:t>
            </a:r>
            <a:r>
              <a:rPr lang="en-US" spc="-5" dirty="0" smtClean="0">
                <a:latin typeface="Times New Roman"/>
                <a:cs typeface="Times New Roman"/>
              </a:rPr>
              <a:t>valued </a:t>
            </a:r>
            <a:r>
              <a:rPr lang="en-US" spc="-10" dirty="0" smtClean="0">
                <a:latin typeface="Times New Roman"/>
                <a:cs typeface="Times New Roman"/>
              </a:rPr>
              <a:t>at </a:t>
            </a:r>
            <a:r>
              <a:rPr lang="en-US" spc="-5" dirty="0" smtClean="0">
                <a:latin typeface="Times New Roman"/>
                <a:cs typeface="Times New Roman"/>
              </a:rPr>
              <a:t>“cost </a:t>
            </a:r>
            <a:r>
              <a:rPr lang="en-US" dirty="0" smtClean="0">
                <a:latin typeface="Times New Roman"/>
                <a:cs typeface="Times New Roman"/>
              </a:rPr>
              <a:t>or  </a:t>
            </a:r>
            <a:r>
              <a:rPr lang="en-US" spc="-5" dirty="0" smtClean="0">
                <a:latin typeface="Times New Roman"/>
                <a:cs typeface="Times New Roman"/>
              </a:rPr>
              <a:t>market </a:t>
            </a:r>
            <a:r>
              <a:rPr lang="en-US" dirty="0" smtClean="0">
                <a:latin typeface="Times New Roman"/>
                <a:cs typeface="Times New Roman"/>
              </a:rPr>
              <a:t>price </a:t>
            </a:r>
            <a:r>
              <a:rPr lang="en-US" spc="-5" dirty="0" smtClean="0">
                <a:latin typeface="Times New Roman"/>
                <a:cs typeface="Times New Roman"/>
              </a:rPr>
              <a:t>whichever is less”, </a:t>
            </a:r>
            <a:r>
              <a:rPr lang="en-US" dirty="0" smtClean="0">
                <a:latin typeface="Times New Roman"/>
                <a:cs typeface="Times New Roman"/>
              </a:rPr>
              <a:t>this </a:t>
            </a:r>
            <a:r>
              <a:rPr lang="en-US" spc="-5" dirty="0" smtClean="0">
                <a:latin typeface="Times New Roman"/>
                <a:cs typeface="Times New Roman"/>
              </a:rPr>
              <a:t>principle  should </a:t>
            </a:r>
            <a:r>
              <a:rPr lang="en-US" dirty="0" smtClean="0">
                <a:latin typeface="Times New Roman"/>
                <a:cs typeface="Times New Roman"/>
              </a:rPr>
              <a:t>be </a:t>
            </a:r>
            <a:r>
              <a:rPr lang="en-US" spc="-5" dirty="0" smtClean="0">
                <a:latin typeface="Times New Roman"/>
                <a:cs typeface="Times New Roman"/>
              </a:rPr>
              <a:t>followed year after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year</a:t>
            </a:r>
            <a:r>
              <a:rPr lang="en-US" sz="1400" spc="-5" dirty="0" smtClean="0">
                <a:latin typeface="Times New Roman"/>
                <a:cs typeface="Times New Roman"/>
              </a:rPr>
              <a:t>.</a:t>
            </a:r>
            <a:endParaRPr lang="en-US" sz="1400" dirty="0" smtClean="0">
              <a:latin typeface="Times New Roman"/>
              <a:cs typeface="Times New Roman"/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Example : under deprecation used fixed installment method.</a:t>
            </a:r>
          </a:p>
        </p:txBody>
      </p:sp>
    </p:spTree>
    <p:extLst>
      <p:ext uri="{BB962C8B-B14F-4D97-AF65-F5344CB8AC3E}">
        <p14:creationId xmlns:p14="http://schemas.microsoft.com/office/powerpoint/2010/main" val="31984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9" y="96723"/>
            <a:ext cx="3155315" cy="430887"/>
          </a:xfrm>
        </p:spPr>
        <p:txBody>
          <a:bodyPr/>
          <a:lstStyle/>
          <a:p>
            <a:r>
              <a:rPr lang="en-US" spc="-5" dirty="0"/>
              <a:t>Materi</a:t>
            </a:r>
            <a:r>
              <a:rPr lang="en-US" spc="-20" dirty="0"/>
              <a:t>a</a:t>
            </a:r>
            <a:r>
              <a:rPr lang="en-US" spc="-5" dirty="0"/>
              <a:t>li</a:t>
            </a:r>
            <a:r>
              <a:rPr lang="en-US" spc="-20" dirty="0"/>
              <a:t>t</a:t>
            </a:r>
            <a:r>
              <a:rPr lang="en-US" spc="-5" dirty="0"/>
              <a:t>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1" y="1447800"/>
            <a:ext cx="7238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5" dirty="0" smtClean="0">
                <a:latin typeface="Times New Roman"/>
                <a:cs typeface="Times New Roman"/>
              </a:rPr>
              <a:t>The convention of materiality states that, to </a:t>
            </a:r>
            <a:r>
              <a:rPr lang="en-US" spc="-10" dirty="0" smtClean="0">
                <a:latin typeface="Times New Roman"/>
                <a:cs typeface="Times New Roman"/>
              </a:rPr>
              <a:t>make  </a:t>
            </a:r>
            <a:r>
              <a:rPr lang="en-US" spc="-5" dirty="0" smtClean="0">
                <a:latin typeface="Times New Roman"/>
                <a:cs typeface="Times New Roman"/>
              </a:rPr>
              <a:t>financial statements meaningful, only material  fact i.e. important </a:t>
            </a:r>
            <a:r>
              <a:rPr lang="en-US" spc="-10" dirty="0" smtClean="0">
                <a:latin typeface="Times New Roman"/>
                <a:cs typeface="Times New Roman"/>
              </a:rPr>
              <a:t>and </a:t>
            </a:r>
            <a:r>
              <a:rPr lang="en-US" spc="-5" dirty="0" smtClean="0">
                <a:latin typeface="Times New Roman"/>
                <a:cs typeface="Times New Roman"/>
              </a:rPr>
              <a:t>relevant information  should be </a:t>
            </a:r>
            <a:r>
              <a:rPr lang="en-US" dirty="0" smtClean="0">
                <a:latin typeface="Times New Roman"/>
                <a:cs typeface="Times New Roman"/>
              </a:rPr>
              <a:t>supplied </a:t>
            </a:r>
            <a:r>
              <a:rPr lang="en-US" spc="-5" dirty="0" smtClean="0">
                <a:latin typeface="Times New Roman"/>
                <a:cs typeface="Times New Roman"/>
              </a:rPr>
              <a:t>to the users of accounting  information. The question that arises here is what  is a material fact. The materiality </a:t>
            </a:r>
            <a:r>
              <a:rPr lang="en-US" dirty="0" smtClean="0">
                <a:latin typeface="Times New Roman"/>
                <a:cs typeface="Times New Roman"/>
              </a:rPr>
              <a:t>of </a:t>
            </a:r>
            <a:r>
              <a:rPr lang="en-US" spc="-5" dirty="0" smtClean="0">
                <a:latin typeface="Times New Roman"/>
                <a:cs typeface="Times New Roman"/>
              </a:rPr>
              <a:t>a fact  depends on its nature and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latin typeface="Times New Roman"/>
                <a:cs typeface="Times New Roman"/>
              </a:rPr>
              <a:t>amount involved. </a:t>
            </a:r>
          </a:p>
          <a:p>
            <a:r>
              <a:rPr lang="en-US" spc="-5" dirty="0" smtClean="0">
                <a:latin typeface="Times New Roman"/>
                <a:cs typeface="Times New Roman"/>
              </a:rPr>
              <a:t> Material fact </a:t>
            </a:r>
            <a:r>
              <a:rPr lang="en-US" spc="-15" dirty="0" smtClean="0">
                <a:latin typeface="Times New Roman"/>
                <a:cs typeface="Times New Roman"/>
              </a:rPr>
              <a:t>means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latin typeface="Times New Roman"/>
                <a:cs typeface="Times New Roman"/>
              </a:rPr>
              <a:t>information of which will  </a:t>
            </a:r>
            <a:r>
              <a:rPr lang="en-US" dirty="0" smtClean="0">
                <a:latin typeface="Times New Roman"/>
                <a:cs typeface="Times New Roman"/>
              </a:rPr>
              <a:t>influence the </a:t>
            </a:r>
            <a:r>
              <a:rPr lang="en-US" spc="-5" dirty="0" smtClean="0">
                <a:latin typeface="Times New Roman"/>
                <a:cs typeface="Times New Roman"/>
              </a:rPr>
              <a:t>decision of its</a:t>
            </a:r>
            <a:r>
              <a:rPr lang="en-US" spc="-7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user.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  <a:p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4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9" y="96723"/>
            <a:ext cx="3155315" cy="430887"/>
          </a:xfrm>
        </p:spPr>
        <p:txBody>
          <a:bodyPr/>
          <a:lstStyle/>
          <a:p>
            <a:r>
              <a:rPr lang="en-US" dirty="0" smtClean="0"/>
              <a:t>Inflation Accounting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1" y="1295400"/>
            <a:ext cx="8534399" cy="485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0" dirty="0"/>
              <a:t>DEFINITION </a:t>
            </a:r>
            <a:r>
              <a:rPr lang="en-US" b="1" spc="-5" dirty="0"/>
              <a:t>OF </a:t>
            </a:r>
            <a:r>
              <a:rPr lang="en-US" b="1" spc="-45" dirty="0"/>
              <a:t>INFLATION  </a:t>
            </a:r>
            <a:r>
              <a:rPr lang="en-US" b="1" spc="-15" dirty="0" smtClean="0"/>
              <a:t>ACCOUNTING:</a:t>
            </a:r>
          </a:p>
          <a:p>
            <a:r>
              <a:rPr lang="en-US" spc="-15" dirty="0" smtClean="0"/>
              <a:t> </a:t>
            </a:r>
          </a:p>
          <a:p>
            <a:pPr marL="259079" marR="433070">
              <a:lnSpc>
                <a:spcPct val="100000"/>
              </a:lnSpc>
              <a:spcBef>
                <a:spcPts val="105"/>
              </a:spcBef>
            </a:pPr>
            <a:r>
              <a:rPr lang="en-US" dirty="0"/>
              <a:t>A</a:t>
            </a:r>
            <a:r>
              <a:rPr lang="en-US" spc="-95" dirty="0"/>
              <a:t> </a:t>
            </a:r>
            <a:r>
              <a:rPr lang="en-US" spc="-5" dirty="0"/>
              <a:t>state</a:t>
            </a:r>
            <a:r>
              <a:rPr lang="en-US" spc="-105" dirty="0"/>
              <a:t> </a:t>
            </a:r>
            <a:r>
              <a:rPr lang="en-US" spc="-5" dirty="0"/>
              <a:t>in</a:t>
            </a:r>
            <a:r>
              <a:rPr lang="en-US" spc="-110" dirty="0"/>
              <a:t> </a:t>
            </a:r>
            <a:r>
              <a:rPr lang="en-US" spc="-5" dirty="0"/>
              <a:t>which</a:t>
            </a:r>
            <a:r>
              <a:rPr lang="en-US" spc="-70" dirty="0"/>
              <a:t> </a:t>
            </a:r>
            <a:r>
              <a:rPr lang="en-US" spc="-5" dirty="0"/>
              <a:t>the</a:t>
            </a:r>
            <a:r>
              <a:rPr lang="en-US" spc="-140" dirty="0"/>
              <a:t> </a:t>
            </a:r>
            <a:r>
              <a:rPr lang="en-US" spc="-5" dirty="0"/>
              <a:t>value</a:t>
            </a:r>
            <a:r>
              <a:rPr lang="en-US" spc="-160" dirty="0"/>
              <a:t> </a:t>
            </a:r>
            <a:r>
              <a:rPr lang="en-US" dirty="0"/>
              <a:t>of</a:t>
            </a:r>
            <a:r>
              <a:rPr lang="en-US" spc="55" dirty="0"/>
              <a:t> </a:t>
            </a:r>
            <a:r>
              <a:rPr lang="en-US" spc="-5" dirty="0"/>
              <a:t>money</a:t>
            </a:r>
            <a:r>
              <a:rPr lang="en-US" spc="-85" dirty="0"/>
              <a:t> </a:t>
            </a:r>
            <a:r>
              <a:rPr lang="en-US" spc="-5" dirty="0"/>
              <a:t>is</a:t>
            </a:r>
            <a:r>
              <a:rPr lang="en-US" spc="-70" dirty="0"/>
              <a:t> </a:t>
            </a:r>
            <a:r>
              <a:rPr lang="en-US" spc="-5" dirty="0"/>
              <a:t>falling</a:t>
            </a:r>
            <a:r>
              <a:rPr lang="en-US" spc="-40" dirty="0"/>
              <a:t> </a:t>
            </a:r>
            <a:r>
              <a:rPr lang="en-US" spc="-5" dirty="0"/>
              <a:t>that</a:t>
            </a:r>
            <a:r>
              <a:rPr lang="en-US" spc="-80" dirty="0"/>
              <a:t> </a:t>
            </a:r>
            <a:r>
              <a:rPr lang="en-US" spc="-5" dirty="0"/>
              <a:t>is  </a:t>
            </a:r>
            <a:r>
              <a:rPr lang="en-US" spc="-10" dirty="0"/>
              <a:t>prices </a:t>
            </a:r>
            <a:r>
              <a:rPr lang="en-US" spc="-15" dirty="0"/>
              <a:t>are</a:t>
            </a:r>
            <a:r>
              <a:rPr lang="en-US" spc="-215" dirty="0"/>
              <a:t> </a:t>
            </a:r>
            <a:r>
              <a:rPr lang="en-US" spc="-15" dirty="0"/>
              <a:t>rising.</a:t>
            </a:r>
            <a:endParaRPr lang="en-US" dirty="0"/>
          </a:p>
          <a:p>
            <a:pPr marL="259079" marR="5080">
              <a:lnSpc>
                <a:spcPct val="100000"/>
              </a:lnSpc>
              <a:spcBef>
                <a:spcPts val="620"/>
              </a:spcBef>
            </a:pPr>
            <a:r>
              <a:rPr lang="en-US" dirty="0"/>
              <a:t>A </a:t>
            </a:r>
            <a:r>
              <a:rPr lang="en-US" spc="-15" dirty="0"/>
              <a:t>process </a:t>
            </a:r>
            <a:r>
              <a:rPr lang="en-US" dirty="0"/>
              <a:t>of </a:t>
            </a:r>
            <a:r>
              <a:rPr lang="en-US" spc="-10" dirty="0"/>
              <a:t>steadily </a:t>
            </a:r>
            <a:r>
              <a:rPr lang="en-US" spc="-5" dirty="0"/>
              <a:t>rising </a:t>
            </a:r>
            <a:r>
              <a:rPr lang="en-US" spc="-10" dirty="0"/>
              <a:t>prices </a:t>
            </a:r>
            <a:r>
              <a:rPr lang="en-US" spc="-5" dirty="0"/>
              <a:t>resulting in  diminishing </a:t>
            </a:r>
            <a:r>
              <a:rPr lang="en-US" spc="-10" dirty="0"/>
              <a:t>purchasing </a:t>
            </a:r>
            <a:r>
              <a:rPr lang="en-US" spc="-25" dirty="0"/>
              <a:t>power </a:t>
            </a:r>
            <a:r>
              <a:rPr lang="en-US" dirty="0"/>
              <a:t>of a </a:t>
            </a:r>
            <a:r>
              <a:rPr lang="en-US" spc="-20" dirty="0"/>
              <a:t>given </a:t>
            </a:r>
            <a:r>
              <a:rPr lang="en-US" spc="-5" dirty="0"/>
              <a:t>nominal</a:t>
            </a:r>
            <a:r>
              <a:rPr lang="en-US" spc="-450" dirty="0"/>
              <a:t> </a:t>
            </a:r>
            <a:r>
              <a:rPr lang="en-US" dirty="0"/>
              <a:t>sum  of</a:t>
            </a:r>
            <a:r>
              <a:rPr lang="en-US" spc="45" dirty="0"/>
              <a:t> </a:t>
            </a:r>
            <a:r>
              <a:rPr lang="en-US" spc="-50" dirty="0"/>
              <a:t>money</a:t>
            </a:r>
            <a:r>
              <a:rPr lang="en-US" spc="-50" dirty="0" smtClean="0"/>
              <a:t>.</a:t>
            </a:r>
          </a:p>
          <a:p>
            <a:pPr marL="259079" marR="5080">
              <a:lnSpc>
                <a:spcPct val="100000"/>
              </a:lnSpc>
              <a:spcBef>
                <a:spcPts val="620"/>
              </a:spcBef>
            </a:pPr>
            <a:endParaRPr lang="en-US" spc="-50" dirty="0" smtClean="0"/>
          </a:p>
          <a:p>
            <a:pPr marL="259079" marR="5080">
              <a:lnSpc>
                <a:spcPct val="100000"/>
              </a:lnSpc>
              <a:spcBef>
                <a:spcPts val="620"/>
              </a:spcBef>
            </a:pPr>
            <a:r>
              <a:rPr lang="en-US" spc="-50" dirty="0" smtClean="0">
                <a:latin typeface="Roman"/>
              </a:rPr>
              <a:t>Objective: </a:t>
            </a:r>
            <a:endParaRPr lang="en-US" spc="-50" dirty="0">
              <a:latin typeface="Roman"/>
            </a:endParaRPr>
          </a:p>
          <a:p>
            <a:pPr marL="12700" marR="544830">
              <a:lnSpc>
                <a:spcPct val="100000"/>
              </a:lnSpc>
              <a:spcBef>
                <a:spcPts val="100"/>
              </a:spcBef>
            </a:pPr>
            <a:r>
              <a:rPr lang="en-US" spc="-5" dirty="0" smtClean="0">
                <a:latin typeface="Roman"/>
                <a:cs typeface="Constantia"/>
              </a:rPr>
              <a:t>    1)  The</a:t>
            </a:r>
            <a:r>
              <a:rPr lang="en-US" spc="-100" dirty="0" smtClean="0">
                <a:latin typeface="Roman"/>
                <a:cs typeface="Constantia"/>
              </a:rPr>
              <a:t> </a:t>
            </a:r>
            <a:r>
              <a:rPr lang="en-US" spc="-5" dirty="0">
                <a:latin typeface="Roman"/>
                <a:cs typeface="Constantia"/>
              </a:rPr>
              <a:t>user</a:t>
            </a:r>
            <a:r>
              <a:rPr lang="en-US" spc="-140" dirty="0">
                <a:latin typeface="Roman"/>
                <a:cs typeface="Constantia"/>
              </a:rPr>
              <a:t> </a:t>
            </a:r>
            <a:r>
              <a:rPr lang="en-US" dirty="0">
                <a:latin typeface="Roman"/>
                <a:cs typeface="Constantia"/>
              </a:rPr>
              <a:t>or</a:t>
            </a:r>
            <a:r>
              <a:rPr lang="en-US" spc="-150" dirty="0">
                <a:latin typeface="Roman"/>
                <a:cs typeface="Constantia"/>
              </a:rPr>
              <a:t> </a:t>
            </a:r>
            <a:r>
              <a:rPr lang="en-US" spc="-5" dirty="0">
                <a:latin typeface="Roman"/>
                <a:cs typeface="Constantia"/>
              </a:rPr>
              <a:t>decision</a:t>
            </a:r>
            <a:r>
              <a:rPr lang="en-US" spc="-35" dirty="0">
                <a:latin typeface="Roman"/>
                <a:cs typeface="Constantia"/>
              </a:rPr>
              <a:t> </a:t>
            </a:r>
            <a:r>
              <a:rPr lang="en-US" spc="-15" dirty="0">
                <a:latin typeface="Roman"/>
                <a:cs typeface="Constantia"/>
              </a:rPr>
              <a:t>maker</a:t>
            </a:r>
            <a:r>
              <a:rPr lang="en-US" spc="-140" dirty="0">
                <a:latin typeface="Roman"/>
                <a:cs typeface="Constantia"/>
              </a:rPr>
              <a:t> </a:t>
            </a:r>
            <a:r>
              <a:rPr lang="en-US" spc="-15" dirty="0">
                <a:latin typeface="Roman"/>
                <a:cs typeface="Constantia"/>
              </a:rPr>
              <a:t>gets</a:t>
            </a:r>
            <a:r>
              <a:rPr lang="en-US" spc="-110" dirty="0">
                <a:latin typeface="Roman"/>
                <a:cs typeface="Constantia"/>
              </a:rPr>
              <a:t> </a:t>
            </a:r>
            <a:r>
              <a:rPr lang="en-US" dirty="0">
                <a:latin typeface="Roman"/>
                <a:cs typeface="Constantia"/>
              </a:rPr>
              <a:t>an</a:t>
            </a:r>
            <a:r>
              <a:rPr lang="en-US" spc="-35" dirty="0">
                <a:latin typeface="Roman"/>
                <a:cs typeface="Constantia"/>
              </a:rPr>
              <a:t> </a:t>
            </a:r>
            <a:r>
              <a:rPr lang="en-US" spc="-5" dirty="0">
                <a:latin typeface="Roman"/>
                <a:cs typeface="Constantia"/>
              </a:rPr>
              <a:t>information</a:t>
            </a:r>
            <a:r>
              <a:rPr lang="en-US" spc="-120" dirty="0">
                <a:latin typeface="Roman"/>
                <a:cs typeface="Constantia"/>
              </a:rPr>
              <a:t> </a:t>
            </a:r>
            <a:r>
              <a:rPr lang="en-US" spc="-10" dirty="0">
                <a:latin typeface="Roman"/>
                <a:cs typeface="Constantia"/>
              </a:rPr>
              <a:t>which  shows </a:t>
            </a:r>
            <a:r>
              <a:rPr lang="en-US" spc="-5" dirty="0" smtClean="0">
                <a:latin typeface="Roman"/>
                <a:cs typeface="Constantia"/>
              </a:rPr>
              <a:t>the</a:t>
            </a:r>
            <a:r>
              <a:rPr lang="en-US" spc="-160" dirty="0" smtClean="0">
                <a:latin typeface="Roman"/>
                <a:cs typeface="Constantia"/>
              </a:rPr>
              <a:t> </a:t>
            </a:r>
          </a:p>
          <a:p>
            <a:pPr marL="12700" marR="544830">
              <a:spcBef>
                <a:spcPts val="100"/>
              </a:spcBef>
            </a:pPr>
            <a:r>
              <a:rPr lang="en-US" spc="-160" dirty="0">
                <a:latin typeface="Roman"/>
                <a:cs typeface="Constantia"/>
              </a:rPr>
              <a:t> </a:t>
            </a:r>
            <a:r>
              <a:rPr lang="en-US" spc="-160" dirty="0" smtClean="0">
                <a:latin typeface="Roman"/>
                <a:cs typeface="Constantia"/>
              </a:rPr>
              <a:t>      </a:t>
            </a:r>
            <a:r>
              <a:rPr lang="en-US" spc="-10" dirty="0">
                <a:latin typeface="Roman"/>
                <a:cs typeface="Constantia"/>
              </a:rPr>
              <a:t>performance.</a:t>
            </a:r>
            <a:endParaRPr lang="en-US" dirty="0">
              <a:latin typeface="Roman"/>
              <a:cs typeface="Constantia"/>
            </a:endParaRPr>
          </a:p>
          <a:p>
            <a:pPr marL="12700" marR="544830">
              <a:lnSpc>
                <a:spcPct val="100000"/>
              </a:lnSpc>
              <a:spcBef>
                <a:spcPts val="100"/>
              </a:spcBef>
            </a:pPr>
            <a:r>
              <a:rPr lang="en-US" spc="-110" dirty="0" smtClean="0">
                <a:latin typeface="Roman"/>
                <a:cs typeface="Constantia"/>
              </a:rPr>
              <a:t>     2) To </a:t>
            </a:r>
            <a:r>
              <a:rPr lang="en-US" spc="-5" dirty="0">
                <a:latin typeface="Roman"/>
                <a:cs typeface="Constantia"/>
              </a:rPr>
              <a:t>facilitate the </a:t>
            </a:r>
            <a:r>
              <a:rPr lang="en-US" spc="-10" dirty="0">
                <a:latin typeface="Roman"/>
                <a:cs typeface="Constantia"/>
              </a:rPr>
              <a:t>comparison </a:t>
            </a:r>
            <a:r>
              <a:rPr lang="en-US" dirty="0">
                <a:latin typeface="Roman"/>
                <a:cs typeface="Constantia"/>
              </a:rPr>
              <a:t>of </a:t>
            </a:r>
            <a:r>
              <a:rPr lang="en-US" spc="-5" dirty="0">
                <a:latin typeface="Roman"/>
                <a:cs typeface="Constantia"/>
              </a:rPr>
              <a:t>the </a:t>
            </a:r>
            <a:r>
              <a:rPr lang="en-US" spc="-10" dirty="0">
                <a:latin typeface="Roman"/>
                <a:cs typeface="Constantia"/>
              </a:rPr>
              <a:t>performance </a:t>
            </a:r>
            <a:r>
              <a:rPr lang="en-US" dirty="0">
                <a:latin typeface="Roman"/>
                <a:cs typeface="Constantia"/>
              </a:rPr>
              <a:t>of</a:t>
            </a:r>
            <a:r>
              <a:rPr lang="en-US" spc="-400" dirty="0">
                <a:latin typeface="Roman"/>
                <a:cs typeface="Constantia"/>
              </a:rPr>
              <a:t> </a:t>
            </a:r>
            <a:r>
              <a:rPr lang="en-US" spc="-25" dirty="0">
                <a:latin typeface="Roman"/>
                <a:cs typeface="Constantia"/>
              </a:rPr>
              <a:t>two  </a:t>
            </a:r>
            <a:r>
              <a:rPr lang="en-US" spc="-10" dirty="0">
                <a:latin typeface="Roman"/>
                <a:cs typeface="Constantia"/>
              </a:rPr>
              <a:t>different </a:t>
            </a:r>
            <a:endParaRPr lang="en-US" spc="-10" dirty="0" smtClean="0">
              <a:latin typeface="Roman"/>
              <a:cs typeface="Constantia"/>
            </a:endParaRPr>
          </a:p>
          <a:p>
            <a:pPr marL="12700" marR="544830">
              <a:spcBef>
                <a:spcPts val="100"/>
              </a:spcBef>
            </a:pPr>
            <a:r>
              <a:rPr lang="en-US" spc="-10" dirty="0">
                <a:latin typeface="Roman"/>
                <a:cs typeface="Constantia"/>
              </a:rPr>
              <a:t> </a:t>
            </a:r>
            <a:r>
              <a:rPr lang="en-US" spc="-10" dirty="0" smtClean="0">
                <a:latin typeface="Roman"/>
                <a:cs typeface="Constantia"/>
              </a:rPr>
              <a:t>    </a:t>
            </a:r>
            <a:r>
              <a:rPr lang="en-US" dirty="0">
                <a:latin typeface="Roman"/>
                <a:cs typeface="Constantia"/>
              </a:rPr>
              <a:t>periods </a:t>
            </a:r>
            <a:r>
              <a:rPr lang="en-US" spc="-5" dirty="0">
                <a:latin typeface="Roman"/>
                <a:cs typeface="Constantia"/>
              </a:rPr>
              <a:t>it is necessary that the </a:t>
            </a:r>
            <a:r>
              <a:rPr lang="en-US" dirty="0">
                <a:latin typeface="Roman"/>
                <a:cs typeface="Constantia"/>
              </a:rPr>
              <a:t>figures </a:t>
            </a:r>
            <a:r>
              <a:rPr lang="en-US" spc="-15" dirty="0">
                <a:latin typeface="Roman"/>
                <a:cs typeface="Constantia"/>
              </a:rPr>
              <a:t>are  </a:t>
            </a:r>
            <a:r>
              <a:rPr lang="en-US" spc="-5" dirty="0">
                <a:latin typeface="Roman"/>
                <a:cs typeface="Constantia"/>
              </a:rPr>
              <a:t>adjusted </a:t>
            </a:r>
            <a:r>
              <a:rPr lang="en-US" spc="-10" dirty="0">
                <a:latin typeface="Roman"/>
                <a:cs typeface="Constantia"/>
              </a:rPr>
              <a:t>for</a:t>
            </a:r>
            <a:r>
              <a:rPr lang="en-US" spc="-95" dirty="0">
                <a:latin typeface="Roman"/>
                <a:cs typeface="Constantia"/>
              </a:rPr>
              <a:t> </a:t>
            </a:r>
            <a:r>
              <a:rPr lang="en-US" spc="15" dirty="0">
                <a:latin typeface="Roman"/>
                <a:cs typeface="Constantia"/>
              </a:rPr>
              <a:t>inflation.</a:t>
            </a:r>
            <a:endParaRPr lang="en-US" dirty="0">
              <a:latin typeface="Roman"/>
              <a:cs typeface="Constantia"/>
            </a:endParaRPr>
          </a:p>
          <a:p>
            <a:pPr marL="12700" marR="544830">
              <a:lnSpc>
                <a:spcPct val="100000"/>
              </a:lnSpc>
              <a:spcBef>
                <a:spcPts val="100"/>
              </a:spcBef>
            </a:pPr>
            <a:r>
              <a:rPr lang="en-US" spc="-5" dirty="0" smtClean="0">
                <a:latin typeface="Roman"/>
                <a:cs typeface="Constantia"/>
              </a:rPr>
              <a:t>    3) The </a:t>
            </a:r>
            <a:r>
              <a:rPr lang="en-US" dirty="0">
                <a:latin typeface="Roman"/>
                <a:cs typeface="Constantia"/>
              </a:rPr>
              <a:t>monetary </a:t>
            </a:r>
            <a:r>
              <a:rPr lang="en-US" spc="-10" dirty="0">
                <a:latin typeface="Roman"/>
                <a:cs typeface="Constantia"/>
              </a:rPr>
              <a:t>items, </a:t>
            </a:r>
            <a:r>
              <a:rPr lang="en-US" spc="-15" dirty="0">
                <a:latin typeface="Roman"/>
                <a:cs typeface="Constantia"/>
              </a:rPr>
              <a:t>income </a:t>
            </a:r>
            <a:r>
              <a:rPr lang="en-US" dirty="0">
                <a:latin typeface="Roman"/>
                <a:cs typeface="Constantia"/>
              </a:rPr>
              <a:t>&amp; </a:t>
            </a:r>
            <a:r>
              <a:rPr lang="en-US" spc="-5" dirty="0">
                <a:latin typeface="Roman"/>
                <a:cs typeface="Constantia"/>
              </a:rPr>
              <a:t>expenses do not </a:t>
            </a:r>
            <a:r>
              <a:rPr lang="en-US" spc="-15" dirty="0">
                <a:latin typeface="Roman"/>
                <a:cs typeface="Constantia"/>
              </a:rPr>
              <a:t>show </a:t>
            </a:r>
            <a:r>
              <a:rPr lang="en-US" spc="-5" dirty="0">
                <a:latin typeface="Roman"/>
                <a:cs typeface="Constantia"/>
              </a:rPr>
              <a:t>the  </a:t>
            </a:r>
            <a:r>
              <a:rPr lang="en-US" spc="-15" dirty="0" smtClean="0">
                <a:latin typeface="Roman"/>
                <a:cs typeface="Constantia"/>
              </a:rPr>
              <a:t>correct</a:t>
            </a:r>
          </a:p>
          <a:p>
            <a:pPr marL="12700" marR="544830">
              <a:spcBef>
                <a:spcPts val="100"/>
              </a:spcBef>
            </a:pPr>
            <a:r>
              <a:rPr lang="en-US" spc="-15" dirty="0">
                <a:latin typeface="Roman"/>
              </a:rPr>
              <a:t> </a:t>
            </a:r>
            <a:r>
              <a:rPr lang="en-US" spc="-15" dirty="0" smtClean="0">
                <a:latin typeface="Roman"/>
              </a:rPr>
              <a:t>     </a:t>
            </a:r>
            <a:r>
              <a:rPr lang="en-US" spc="-10" dirty="0">
                <a:latin typeface="Roman"/>
                <a:cs typeface="Constantia"/>
              </a:rPr>
              <a:t>purchasing </a:t>
            </a:r>
            <a:r>
              <a:rPr lang="en-US" spc="-25" dirty="0">
                <a:latin typeface="Roman"/>
                <a:cs typeface="Constantia"/>
              </a:rPr>
              <a:t>power </a:t>
            </a:r>
            <a:r>
              <a:rPr lang="en-US" dirty="0">
                <a:latin typeface="Roman"/>
                <a:cs typeface="Constantia"/>
              </a:rPr>
              <a:t>of </a:t>
            </a:r>
            <a:r>
              <a:rPr lang="en-US" spc="-5" dirty="0">
                <a:latin typeface="Roman"/>
                <a:cs typeface="Constantia"/>
              </a:rPr>
              <a:t>money </a:t>
            </a:r>
            <a:r>
              <a:rPr lang="en-US" spc="-10" dirty="0">
                <a:latin typeface="Roman"/>
                <a:cs typeface="Constantia"/>
              </a:rPr>
              <a:t>therefore, </a:t>
            </a:r>
            <a:r>
              <a:rPr lang="en-US" spc="-5" dirty="0">
                <a:latin typeface="Roman"/>
                <a:cs typeface="Constantia"/>
              </a:rPr>
              <a:t>their</a:t>
            </a:r>
            <a:r>
              <a:rPr lang="en-US" spc="-415" dirty="0">
                <a:latin typeface="Roman"/>
                <a:cs typeface="Constantia"/>
              </a:rPr>
              <a:t> </a:t>
            </a:r>
            <a:r>
              <a:rPr lang="en-US" spc="-5" dirty="0">
                <a:latin typeface="Roman"/>
                <a:cs typeface="Constantia"/>
              </a:rPr>
              <a:t>values  should be </a:t>
            </a:r>
            <a:r>
              <a:rPr lang="en-US" spc="-10" dirty="0" smtClean="0">
                <a:latin typeface="Roman"/>
                <a:cs typeface="Constantia"/>
              </a:rPr>
              <a:t>adjusted</a:t>
            </a:r>
            <a:r>
              <a:rPr lang="en-US" spc="15" dirty="0" smtClean="0">
                <a:latin typeface="Roman"/>
                <a:cs typeface="Constantia"/>
              </a:rPr>
              <a:t>.</a:t>
            </a:r>
            <a:endParaRPr lang="en-US" dirty="0">
              <a:latin typeface="Roman"/>
              <a:cs typeface="Constantia"/>
            </a:endParaRPr>
          </a:p>
          <a:p>
            <a:pPr marL="12700" marR="544830">
              <a:lnSpc>
                <a:spcPct val="100000"/>
              </a:lnSpc>
              <a:spcBef>
                <a:spcPts val="100"/>
              </a:spcBef>
            </a:pPr>
            <a:r>
              <a:rPr lang="en-US" dirty="0" smtClean="0">
                <a:latin typeface="Roman"/>
              </a:rPr>
              <a:t> </a:t>
            </a:r>
            <a:endParaRPr lang="en-US" dirty="0">
              <a:latin typeface="Roman"/>
            </a:endParaRPr>
          </a:p>
          <a:p>
            <a:endParaRPr lang="en-US" spc="-15" dirty="0">
              <a:latin typeface="Roman"/>
            </a:endParaRPr>
          </a:p>
          <a:p>
            <a:endParaRPr lang="en-US" dirty="0">
              <a:latin typeface="Roman"/>
            </a:endParaRPr>
          </a:p>
        </p:txBody>
      </p:sp>
    </p:spTree>
    <p:extLst>
      <p:ext uri="{BB962C8B-B14F-4D97-AF65-F5344CB8AC3E}">
        <p14:creationId xmlns:p14="http://schemas.microsoft.com/office/powerpoint/2010/main" val="2170236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9" y="96723"/>
            <a:ext cx="3155315" cy="430887"/>
          </a:xfrm>
        </p:spPr>
        <p:txBody>
          <a:bodyPr/>
          <a:lstStyle/>
          <a:p>
            <a:r>
              <a:rPr lang="en-US" spc="-80" dirty="0"/>
              <a:t>ADVANTAGES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1" y="1295400"/>
            <a:ext cx="8153400" cy="3182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079" marR="827405">
              <a:lnSpc>
                <a:spcPct val="100000"/>
              </a:lnSpc>
              <a:spcBef>
                <a:spcPts val="100"/>
              </a:spcBef>
            </a:pPr>
            <a:endParaRPr lang="en-US" spc="-30" dirty="0" smtClean="0"/>
          </a:p>
          <a:p>
            <a:pPr marL="544829" marR="827405" indent="-28575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spc="-30" dirty="0" smtClean="0"/>
              <a:t>It </a:t>
            </a:r>
            <a:r>
              <a:rPr lang="en-US" spc="-5" dirty="0"/>
              <a:t>enables the </a:t>
            </a:r>
            <a:r>
              <a:rPr lang="en-US" spc="-15" dirty="0"/>
              <a:t>maintenance </a:t>
            </a:r>
            <a:r>
              <a:rPr lang="en-US" dirty="0"/>
              <a:t>of </a:t>
            </a:r>
            <a:r>
              <a:rPr lang="en-US" spc="-5" dirty="0"/>
              <a:t>capital intact</a:t>
            </a:r>
            <a:r>
              <a:rPr lang="en-US" spc="-455" dirty="0"/>
              <a:t> </a:t>
            </a:r>
            <a:r>
              <a:rPr lang="en-US" spc="-10" dirty="0"/>
              <a:t>which </a:t>
            </a:r>
            <a:r>
              <a:rPr lang="en-US" spc="-5" dirty="0"/>
              <a:t>is  </a:t>
            </a:r>
            <a:r>
              <a:rPr lang="en-US" dirty="0"/>
              <a:t>essential </a:t>
            </a:r>
            <a:r>
              <a:rPr lang="en-US" spc="-5" dirty="0"/>
              <a:t>in </a:t>
            </a:r>
            <a:r>
              <a:rPr lang="en-US" dirty="0"/>
              <a:t>a </a:t>
            </a:r>
            <a:r>
              <a:rPr lang="en-US" spc="-5" dirty="0"/>
              <a:t>limited </a:t>
            </a:r>
            <a:r>
              <a:rPr lang="en-US" dirty="0"/>
              <a:t>liability</a:t>
            </a:r>
            <a:r>
              <a:rPr lang="en-US" spc="-280" dirty="0"/>
              <a:t> </a:t>
            </a:r>
            <a:r>
              <a:rPr lang="en-US" spc="-10" dirty="0"/>
              <a:t>business.</a:t>
            </a:r>
          </a:p>
          <a:p>
            <a:pPr marL="544829" marR="798195" indent="-285750">
              <a:lnSpc>
                <a:spcPct val="100000"/>
              </a:lnSpc>
              <a:spcBef>
                <a:spcPts val="575"/>
              </a:spcBef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 Profit/loss </a:t>
            </a:r>
            <a:r>
              <a:rPr lang="en-US" spc="-5" dirty="0"/>
              <a:t>is </a:t>
            </a:r>
            <a:r>
              <a:rPr lang="en-US" spc="-10" dirty="0"/>
              <a:t>determined </a:t>
            </a:r>
            <a:r>
              <a:rPr lang="en-US" spc="-20" dirty="0"/>
              <a:t>by </a:t>
            </a:r>
            <a:r>
              <a:rPr lang="en-US" spc="-10" dirty="0"/>
              <a:t>matching </a:t>
            </a:r>
            <a:r>
              <a:rPr lang="en-US" spc="-5" dirty="0"/>
              <a:t>the </a:t>
            </a:r>
            <a:r>
              <a:rPr lang="en-US" spc="-15" dirty="0"/>
              <a:t>cost </a:t>
            </a:r>
            <a:r>
              <a:rPr lang="en-US" dirty="0"/>
              <a:t>&amp;</a:t>
            </a:r>
            <a:r>
              <a:rPr lang="en-US" spc="-405" dirty="0"/>
              <a:t> </a:t>
            </a:r>
            <a:r>
              <a:rPr lang="en-US" spc="-5" dirty="0"/>
              <a:t>the  </a:t>
            </a:r>
            <a:r>
              <a:rPr lang="en-US" spc="-15" dirty="0"/>
              <a:t>revenue</a:t>
            </a:r>
            <a:r>
              <a:rPr lang="en-US" spc="-125" dirty="0"/>
              <a:t> </a:t>
            </a:r>
            <a:r>
              <a:rPr lang="en-US" dirty="0"/>
              <a:t>at</a:t>
            </a:r>
            <a:r>
              <a:rPr lang="en-US" spc="-120" dirty="0"/>
              <a:t> </a:t>
            </a:r>
            <a:r>
              <a:rPr lang="en-US" spc="-10" dirty="0"/>
              <a:t>current</a:t>
            </a:r>
            <a:r>
              <a:rPr lang="en-US" spc="-125" dirty="0"/>
              <a:t> </a:t>
            </a:r>
            <a:r>
              <a:rPr lang="en-US" spc="-5" dirty="0"/>
              <a:t>values</a:t>
            </a:r>
            <a:r>
              <a:rPr lang="en-US" spc="-114" dirty="0"/>
              <a:t> </a:t>
            </a:r>
            <a:r>
              <a:rPr lang="en-US" spc="-10" dirty="0"/>
              <a:t>which</a:t>
            </a:r>
            <a:r>
              <a:rPr lang="en-US" spc="-100" dirty="0"/>
              <a:t> </a:t>
            </a:r>
            <a:r>
              <a:rPr lang="en-US" spc="-15" dirty="0"/>
              <a:t>are</a:t>
            </a:r>
            <a:r>
              <a:rPr lang="en-US" spc="-120" dirty="0"/>
              <a:t> </a:t>
            </a:r>
            <a:r>
              <a:rPr lang="en-US" spc="-10" dirty="0"/>
              <a:t>comparable.</a:t>
            </a:r>
          </a:p>
          <a:p>
            <a:pPr marL="544829" marR="80645" indent="-285750">
              <a:lnSpc>
                <a:spcPct val="100000"/>
              </a:lnSpc>
              <a:spcBef>
                <a:spcPts val="580"/>
              </a:spcBef>
              <a:buFont typeface="Arial" pitchFamily="34" charset="0"/>
              <a:buChar char="•"/>
            </a:pPr>
            <a:r>
              <a:rPr lang="en-US" spc="-5" dirty="0"/>
              <a:t>The</a:t>
            </a:r>
            <a:r>
              <a:rPr lang="en-US" spc="-125" dirty="0"/>
              <a:t> </a:t>
            </a:r>
            <a:r>
              <a:rPr lang="en-US" dirty="0"/>
              <a:t>assets</a:t>
            </a:r>
            <a:r>
              <a:rPr lang="en-US" spc="-110" dirty="0"/>
              <a:t> </a:t>
            </a:r>
            <a:r>
              <a:rPr lang="en-US" spc="-15" dirty="0"/>
              <a:t>are</a:t>
            </a:r>
            <a:r>
              <a:rPr lang="en-US" spc="-114" dirty="0"/>
              <a:t> </a:t>
            </a:r>
            <a:r>
              <a:rPr lang="en-US" spc="-10" dirty="0"/>
              <a:t>shown</a:t>
            </a:r>
            <a:r>
              <a:rPr lang="en-US" spc="-85" dirty="0"/>
              <a:t> </a:t>
            </a:r>
            <a:r>
              <a:rPr lang="en-US" dirty="0"/>
              <a:t>at</a:t>
            </a:r>
            <a:r>
              <a:rPr lang="en-US" spc="-95" dirty="0"/>
              <a:t> </a:t>
            </a:r>
            <a:r>
              <a:rPr lang="en-US" spc="-10" dirty="0"/>
              <a:t>real</a:t>
            </a:r>
            <a:r>
              <a:rPr lang="en-US" spc="-80" dirty="0"/>
              <a:t> </a:t>
            </a:r>
            <a:r>
              <a:rPr lang="en-US" spc="-5" dirty="0"/>
              <a:t>values</a:t>
            </a:r>
            <a:r>
              <a:rPr lang="en-US" spc="-85" dirty="0"/>
              <a:t> </a:t>
            </a:r>
            <a:r>
              <a:rPr lang="en-US" spc="-10" dirty="0"/>
              <a:t>uniformly</a:t>
            </a:r>
            <a:r>
              <a:rPr lang="en-US" spc="-85" dirty="0"/>
              <a:t> </a:t>
            </a:r>
            <a:r>
              <a:rPr lang="en-US" spc="-10" dirty="0"/>
              <a:t>instead</a:t>
            </a:r>
            <a:r>
              <a:rPr lang="en-US" spc="-55" dirty="0"/>
              <a:t> </a:t>
            </a:r>
            <a:r>
              <a:rPr lang="en-US" dirty="0"/>
              <a:t>of</a:t>
            </a:r>
            <a:r>
              <a:rPr lang="en-US" spc="-20" dirty="0"/>
              <a:t> </a:t>
            </a:r>
            <a:r>
              <a:rPr lang="en-US" dirty="0"/>
              <a:t>at  </a:t>
            </a:r>
            <a:r>
              <a:rPr lang="en-US" spc="-10" dirty="0"/>
              <a:t>distorted</a:t>
            </a:r>
            <a:r>
              <a:rPr lang="en-US" spc="-70" dirty="0"/>
              <a:t> </a:t>
            </a:r>
            <a:r>
              <a:rPr lang="en-US" spc="-10" dirty="0"/>
              <a:t>values.</a:t>
            </a:r>
          </a:p>
          <a:p>
            <a:pPr marL="544829" marR="389890" indent="-285750">
              <a:lnSpc>
                <a:spcPct val="100000"/>
              </a:lnSpc>
              <a:spcBef>
                <a:spcPts val="575"/>
              </a:spcBef>
              <a:buFont typeface="Arial" pitchFamily="34" charset="0"/>
              <a:buChar char="•"/>
            </a:pPr>
            <a:r>
              <a:rPr lang="en-US" spc="-35" dirty="0"/>
              <a:t>Trade </a:t>
            </a:r>
            <a:r>
              <a:rPr lang="en-US" spc="-10" dirty="0"/>
              <a:t>unions, </a:t>
            </a:r>
            <a:r>
              <a:rPr lang="en-US" spc="-15" dirty="0"/>
              <a:t>employees, </a:t>
            </a:r>
            <a:r>
              <a:rPr lang="en-US" spc="-5" dirty="0"/>
              <a:t>shareholders </a:t>
            </a:r>
            <a:r>
              <a:rPr lang="en-US" dirty="0"/>
              <a:t>&amp; public</a:t>
            </a:r>
            <a:r>
              <a:rPr lang="en-US" spc="-445" dirty="0"/>
              <a:t> </a:t>
            </a:r>
            <a:r>
              <a:rPr lang="en-US" spc="-15" dirty="0"/>
              <a:t>are </a:t>
            </a:r>
            <a:r>
              <a:rPr lang="en-US" spc="-5" dirty="0"/>
              <a:t>not  misled </a:t>
            </a:r>
            <a:r>
              <a:rPr lang="en-US" spc="-20" dirty="0"/>
              <a:t>by </a:t>
            </a:r>
            <a:r>
              <a:rPr lang="en-US" spc="-5" dirty="0"/>
              <a:t>giving </a:t>
            </a:r>
            <a:r>
              <a:rPr lang="en-US" dirty="0"/>
              <a:t>an </a:t>
            </a:r>
            <a:r>
              <a:rPr lang="en-US" spc="-15" dirty="0"/>
              <a:t>exaggerated </a:t>
            </a:r>
            <a:r>
              <a:rPr lang="en-US" dirty="0"/>
              <a:t>profit</a:t>
            </a:r>
            <a:r>
              <a:rPr lang="en-US" spc="-390" dirty="0"/>
              <a:t> </a:t>
            </a:r>
            <a:r>
              <a:rPr lang="en-US" spc="-5" dirty="0"/>
              <a:t>figures.</a:t>
            </a:r>
          </a:p>
          <a:p>
            <a:pPr marL="544829" marR="5080" indent="-285750">
              <a:lnSpc>
                <a:spcPct val="100000"/>
              </a:lnSpc>
              <a:spcBef>
                <a:spcPts val="580"/>
              </a:spcBef>
              <a:buFont typeface="Arial" pitchFamily="34" charset="0"/>
              <a:buChar char="•"/>
            </a:pPr>
            <a:r>
              <a:rPr lang="en-US" spc="-5" dirty="0"/>
              <a:t>By</a:t>
            </a:r>
            <a:r>
              <a:rPr lang="en-US" spc="-110" dirty="0"/>
              <a:t> </a:t>
            </a:r>
            <a:r>
              <a:rPr lang="en-US" spc="-10" dirty="0"/>
              <a:t>showing</a:t>
            </a:r>
            <a:r>
              <a:rPr lang="en-US" spc="-15" dirty="0"/>
              <a:t> </a:t>
            </a:r>
            <a:r>
              <a:rPr lang="en-US" spc="-5" dirty="0"/>
              <a:t>the</a:t>
            </a:r>
            <a:r>
              <a:rPr lang="en-US" spc="-120" dirty="0"/>
              <a:t> </a:t>
            </a:r>
            <a:r>
              <a:rPr lang="en-US" spc="-10" dirty="0"/>
              <a:t>current</a:t>
            </a:r>
            <a:r>
              <a:rPr lang="en-US" spc="-120" dirty="0"/>
              <a:t> </a:t>
            </a:r>
            <a:r>
              <a:rPr lang="en-US" spc="-5" dirty="0"/>
              <a:t>values</a:t>
            </a:r>
            <a:r>
              <a:rPr lang="en-US" spc="-110" dirty="0"/>
              <a:t> </a:t>
            </a:r>
            <a:r>
              <a:rPr lang="en-US" dirty="0"/>
              <a:t>of</a:t>
            </a:r>
            <a:r>
              <a:rPr lang="en-US" spc="35" dirty="0"/>
              <a:t> </a:t>
            </a:r>
            <a:r>
              <a:rPr lang="en-US" spc="-5" dirty="0"/>
              <a:t>fixed</a:t>
            </a:r>
            <a:r>
              <a:rPr lang="en-US" spc="-80" dirty="0"/>
              <a:t> </a:t>
            </a:r>
            <a:r>
              <a:rPr lang="en-US" dirty="0"/>
              <a:t>assets</a:t>
            </a:r>
            <a:r>
              <a:rPr lang="en-US" spc="-45" dirty="0"/>
              <a:t> </a:t>
            </a:r>
            <a:r>
              <a:rPr lang="en-US" spc="-5" dirty="0"/>
              <a:t>it</a:t>
            </a:r>
            <a:r>
              <a:rPr lang="en-US" spc="-130" dirty="0"/>
              <a:t> </a:t>
            </a:r>
            <a:r>
              <a:rPr lang="en-US" spc="-5" dirty="0"/>
              <a:t>enables</a:t>
            </a:r>
            <a:r>
              <a:rPr lang="en-US" spc="-65" dirty="0"/>
              <a:t> </a:t>
            </a:r>
            <a:r>
              <a:rPr lang="en-US" spc="-5" dirty="0"/>
              <a:t>the  establishment</a:t>
            </a:r>
            <a:r>
              <a:rPr lang="en-US" spc="-125" dirty="0"/>
              <a:t> </a:t>
            </a:r>
            <a:r>
              <a:rPr lang="en-US" dirty="0"/>
              <a:t>of</a:t>
            </a:r>
            <a:r>
              <a:rPr lang="en-US" spc="10" dirty="0"/>
              <a:t> </a:t>
            </a:r>
            <a:r>
              <a:rPr lang="en-US" spc="-5" dirty="0"/>
              <a:t>realistic</a:t>
            </a:r>
            <a:r>
              <a:rPr lang="en-US" spc="-114" dirty="0"/>
              <a:t> </a:t>
            </a:r>
            <a:r>
              <a:rPr lang="en-US" spc="-10" dirty="0"/>
              <a:t>price</a:t>
            </a:r>
            <a:r>
              <a:rPr lang="en-US" spc="-80" dirty="0"/>
              <a:t> </a:t>
            </a:r>
            <a:r>
              <a:rPr lang="en-US" spc="-5" dirty="0"/>
              <a:t>for</a:t>
            </a:r>
            <a:r>
              <a:rPr lang="en-US" spc="-114" dirty="0"/>
              <a:t> </a:t>
            </a:r>
            <a:r>
              <a:rPr lang="en-US" spc="-5" dirty="0"/>
              <a:t>the</a:t>
            </a:r>
            <a:r>
              <a:rPr lang="en-US" spc="-130" dirty="0"/>
              <a:t> </a:t>
            </a:r>
            <a:r>
              <a:rPr lang="en-US" spc="-20" dirty="0"/>
              <a:t>company’s</a:t>
            </a:r>
            <a:r>
              <a:rPr lang="en-US" spc="-80" dirty="0"/>
              <a:t> </a:t>
            </a:r>
            <a:r>
              <a:rPr lang="en-US" spc="-10" dirty="0"/>
              <a:t>shares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26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9" y="96723"/>
            <a:ext cx="3155315" cy="430887"/>
          </a:xfrm>
        </p:spPr>
        <p:txBody>
          <a:bodyPr/>
          <a:lstStyle/>
          <a:p>
            <a:r>
              <a:rPr lang="en-US" spc="-65" dirty="0"/>
              <a:t>DISADVANTAGES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371600"/>
            <a:ext cx="7086600" cy="3258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marR="296545" indent="-285750">
              <a:lnSpc>
                <a:spcPts val="2590"/>
              </a:lnSpc>
              <a:spcBef>
                <a:spcPts val="425"/>
              </a:spcBef>
              <a:buFont typeface="Arial" pitchFamily="34" charset="0"/>
              <a:buChar char="•"/>
            </a:pPr>
            <a:r>
              <a:rPr lang="en-US" spc="-5" dirty="0"/>
              <a:t>Depreciation being the </a:t>
            </a:r>
            <a:r>
              <a:rPr lang="en-US" spc="-15" dirty="0"/>
              <a:t>process </a:t>
            </a:r>
            <a:r>
              <a:rPr lang="en-US" dirty="0"/>
              <a:t>of </a:t>
            </a:r>
            <a:r>
              <a:rPr lang="en-US" spc="-5" dirty="0"/>
              <a:t>distribution </a:t>
            </a:r>
            <a:r>
              <a:rPr lang="en-US" dirty="0"/>
              <a:t>of</a:t>
            </a:r>
            <a:r>
              <a:rPr lang="en-US" spc="-375" dirty="0"/>
              <a:t> </a:t>
            </a:r>
            <a:r>
              <a:rPr lang="en-US" spc="-5" dirty="0"/>
              <a:t>original  </a:t>
            </a:r>
            <a:r>
              <a:rPr lang="en-US" spc="-15" dirty="0"/>
              <a:t>cost, </a:t>
            </a:r>
            <a:r>
              <a:rPr lang="en-US" spc="-10" dirty="0"/>
              <a:t>charging anything </a:t>
            </a:r>
            <a:r>
              <a:rPr lang="en-US" dirty="0"/>
              <a:t>in </a:t>
            </a:r>
            <a:r>
              <a:rPr lang="en-US" spc="-20" dirty="0"/>
              <a:t>excess </a:t>
            </a:r>
            <a:r>
              <a:rPr lang="en-US" spc="-5" dirty="0"/>
              <a:t>does not </a:t>
            </a:r>
            <a:r>
              <a:rPr lang="en-US" spc="15" dirty="0"/>
              <a:t>fit </a:t>
            </a:r>
            <a:r>
              <a:rPr lang="en-US" spc="-15" dirty="0"/>
              <a:t>into </a:t>
            </a:r>
            <a:r>
              <a:rPr lang="en-US" spc="-5" dirty="0"/>
              <a:t>the  </a:t>
            </a:r>
            <a:r>
              <a:rPr lang="en-US" spc="-20" dirty="0"/>
              <a:t>concept </a:t>
            </a:r>
            <a:r>
              <a:rPr lang="en-US" dirty="0"/>
              <a:t>of</a:t>
            </a:r>
            <a:r>
              <a:rPr lang="en-US" spc="-90" dirty="0"/>
              <a:t> </a:t>
            </a:r>
            <a:r>
              <a:rPr lang="en-US" spc="-5" dirty="0"/>
              <a:t>depreciation.</a:t>
            </a:r>
          </a:p>
          <a:p>
            <a:pPr marL="298450" marR="5080" indent="-285750">
              <a:lnSpc>
                <a:spcPct val="90000"/>
              </a:lnSpc>
              <a:spcBef>
                <a:spcPts val="545"/>
              </a:spcBef>
              <a:buFont typeface="Arial" pitchFamily="34" charset="0"/>
              <a:buChar char="•"/>
            </a:pPr>
            <a:r>
              <a:rPr lang="en-US" spc="-10" dirty="0"/>
              <a:t>Replacement </a:t>
            </a:r>
            <a:r>
              <a:rPr lang="en-US" spc="-15" dirty="0"/>
              <a:t>cost </a:t>
            </a:r>
            <a:r>
              <a:rPr lang="en-US" spc="-5" dirty="0"/>
              <a:t>is </a:t>
            </a:r>
            <a:r>
              <a:rPr lang="en-US" dirty="0"/>
              <a:t>an </a:t>
            </a:r>
            <a:r>
              <a:rPr lang="en-US" spc="-5" dirty="0"/>
              <a:t>indefinite </a:t>
            </a:r>
            <a:r>
              <a:rPr lang="en-US" dirty="0"/>
              <a:t>figure </a:t>
            </a:r>
            <a:r>
              <a:rPr lang="en-US" spc="-15" dirty="0" smtClean="0"/>
              <a:t>closured </a:t>
            </a:r>
            <a:r>
              <a:rPr lang="en-US" spc="-15" dirty="0"/>
              <a:t>by </a:t>
            </a:r>
            <a:r>
              <a:rPr lang="en-US" spc="-5" dirty="0"/>
              <a:t>future  technological</a:t>
            </a:r>
            <a:r>
              <a:rPr lang="en-US" spc="-40" dirty="0"/>
              <a:t> </a:t>
            </a:r>
            <a:r>
              <a:rPr lang="en-US" spc="-10" dirty="0"/>
              <a:t>developments</a:t>
            </a:r>
            <a:r>
              <a:rPr lang="en-US" spc="-40" dirty="0"/>
              <a:t> </a:t>
            </a:r>
            <a:r>
              <a:rPr lang="en-US" dirty="0"/>
              <a:t>&amp;</a:t>
            </a:r>
            <a:r>
              <a:rPr lang="en-US" spc="-30" dirty="0"/>
              <a:t> </a:t>
            </a:r>
            <a:r>
              <a:rPr lang="en-US" spc="-5" dirty="0"/>
              <a:t>the</a:t>
            </a:r>
            <a:r>
              <a:rPr lang="en-US" spc="-80" dirty="0"/>
              <a:t> </a:t>
            </a:r>
            <a:r>
              <a:rPr lang="en-US" spc="-5" dirty="0"/>
              <a:t>time</a:t>
            </a:r>
            <a:r>
              <a:rPr lang="en-US" spc="-114" dirty="0"/>
              <a:t> </a:t>
            </a:r>
            <a:r>
              <a:rPr lang="en-US" dirty="0"/>
              <a:t>period</a:t>
            </a:r>
            <a:r>
              <a:rPr lang="en-US" spc="-85" dirty="0"/>
              <a:t> </a:t>
            </a:r>
            <a:r>
              <a:rPr lang="en-US" dirty="0"/>
              <a:t>at</a:t>
            </a:r>
            <a:r>
              <a:rPr lang="en-US" spc="-120" dirty="0"/>
              <a:t> </a:t>
            </a:r>
            <a:r>
              <a:rPr lang="en-US" spc="-10" dirty="0"/>
              <a:t>which</a:t>
            </a:r>
            <a:r>
              <a:rPr lang="en-US" spc="-50" dirty="0"/>
              <a:t> </a:t>
            </a:r>
            <a:r>
              <a:rPr lang="en-US" spc="-5" dirty="0"/>
              <a:t>the  </a:t>
            </a:r>
            <a:r>
              <a:rPr lang="en-US" dirty="0"/>
              <a:t>asset will </a:t>
            </a:r>
            <a:r>
              <a:rPr lang="en-US" spc="-5" dirty="0"/>
              <a:t>be</a:t>
            </a:r>
            <a:r>
              <a:rPr lang="en-US" spc="-235" dirty="0"/>
              <a:t> </a:t>
            </a:r>
            <a:r>
              <a:rPr lang="en-US" spc="-5" dirty="0"/>
              <a:t>scrapped.</a:t>
            </a:r>
          </a:p>
          <a:p>
            <a:pPr marL="298450" marR="396875" indent="-285750" algn="just">
              <a:lnSpc>
                <a:spcPts val="2590"/>
              </a:lnSpc>
              <a:spcBef>
                <a:spcPts val="615"/>
              </a:spcBef>
              <a:buFont typeface="Arial" pitchFamily="34" charset="0"/>
              <a:buChar char="•"/>
            </a:pPr>
            <a:r>
              <a:rPr lang="en-US" spc="-10" dirty="0"/>
              <a:t>Charging </a:t>
            </a:r>
            <a:r>
              <a:rPr lang="en-US" spc="-5" dirty="0"/>
              <a:t>depreciation </a:t>
            </a:r>
            <a:r>
              <a:rPr lang="en-US" dirty="0"/>
              <a:t>on </a:t>
            </a:r>
            <a:r>
              <a:rPr lang="en-US" spc="-10" dirty="0"/>
              <a:t>replacement </a:t>
            </a:r>
            <a:r>
              <a:rPr lang="en-US" spc="-15" dirty="0"/>
              <a:t>cost </a:t>
            </a:r>
            <a:r>
              <a:rPr lang="en-US" spc="-5" dirty="0"/>
              <a:t>basis </a:t>
            </a:r>
            <a:r>
              <a:rPr lang="en-US" dirty="0"/>
              <a:t>will </a:t>
            </a:r>
            <a:r>
              <a:rPr lang="en-US" spc="-5" dirty="0"/>
              <a:t>be  </a:t>
            </a:r>
            <a:r>
              <a:rPr lang="en-US" spc="-15" dirty="0"/>
              <a:t>acceptable</a:t>
            </a:r>
            <a:r>
              <a:rPr lang="en-US" spc="-80" dirty="0"/>
              <a:t> </a:t>
            </a:r>
            <a:r>
              <a:rPr lang="en-US" spc="-20" dirty="0"/>
              <a:t>to</a:t>
            </a:r>
            <a:r>
              <a:rPr lang="en-US" spc="-65" dirty="0"/>
              <a:t> </a:t>
            </a:r>
            <a:r>
              <a:rPr lang="en-US" spc="-10" dirty="0"/>
              <a:t>income-tax</a:t>
            </a:r>
            <a:r>
              <a:rPr lang="en-US" spc="-95" dirty="0"/>
              <a:t> </a:t>
            </a:r>
            <a:r>
              <a:rPr lang="en-US" dirty="0"/>
              <a:t>authorities</a:t>
            </a:r>
            <a:r>
              <a:rPr lang="en-US" spc="-75" dirty="0"/>
              <a:t> </a:t>
            </a:r>
            <a:r>
              <a:rPr lang="en-US" dirty="0"/>
              <a:t>&amp;</a:t>
            </a:r>
            <a:r>
              <a:rPr lang="en-US" spc="-10" dirty="0"/>
              <a:t> </a:t>
            </a:r>
            <a:r>
              <a:rPr lang="en-US" spc="-15" dirty="0"/>
              <a:t>hence</a:t>
            </a:r>
            <a:r>
              <a:rPr lang="en-US" spc="-75" dirty="0"/>
              <a:t> </a:t>
            </a:r>
            <a:r>
              <a:rPr lang="en-US" spc="-10" dirty="0"/>
              <a:t>there</a:t>
            </a:r>
            <a:r>
              <a:rPr lang="en-US" spc="-75" dirty="0"/>
              <a:t> </a:t>
            </a:r>
            <a:r>
              <a:rPr lang="en-US" spc="-5" dirty="0"/>
              <a:t>is</a:t>
            </a:r>
            <a:r>
              <a:rPr lang="en-US" spc="-45" dirty="0"/>
              <a:t> </a:t>
            </a:r>
            <a:r>
              <a:rPr lang="en-US" spc="-5" dirty="0"/>
              <a:t>no  </a:t>
            </a:r>
            <a:r>
              <a:rPr lang="en-US" dirty="0"/>
              <a:t>purpose </a:t>
            </a:r>
            <a:r>
              <a:rPr lang="en-US" spc="-5" dirty="0"/>
              <a:t>in doing the</a:t>
            </a:r>
            <a:r>
              <a:rPr lang="en-US" spc="-310" dirty="0"/>
              <a:t> </a:t>
            </a:r>
            <a:r>
              <a:rPr lang="en-US" spc="-15" dirty="0"/>
              <a:t>exercise.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3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19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939" y="98247"/>
            <a:ext cx="333247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Features </a:t>
            </a:r>
            <a:r>
              <a:rPr sz="2400" dirty="0"/>
              <a:t>of Book</a:t>
            </a:r>
            <a:r>
              <a:rPr sz="2400" spc="-50" dirty="0"/>
              <a:t> </a:t>
            </a:r>
            <a:r>
              <a:rPr sz="2400" dirty="0"/>
              <a:t>keeping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34112" y="1044447"/>
            <a:ext cx="7091172" cy="657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965" y="1031747"/>
            <a:ext cx="6516624" cy="717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5834" y="1067561"/>
            <a:ext cx="6967855" cy="553720"/>
          </a:xfrm>
          <a:custGeom>
            <a:avLst/>
            <a:gdLst/>
            <a:ahLst/>
            <a:cxnLst/>
            <a:rect l="l" t="t" r="r" b="b"/>
            <a:pathLst>
              <a:path w="6967855" h="553719">
                <a:moveTo>
                  <a:pt x="6875526" y="0"/>
                </a:moveTo>
                <a:lnTo>
                  <a:pt x="92202" y="0"/>
                </a:lnTo>
                <a:lnTo>
                  <a:pt x="56310" y="7244"/>
                </a:lnTo>
                <a:lnTo>
                  <a:pt x="27003" y="27003"/>
                </a:lnTo>
                <a:lnTo>
                  <a:pt x="7244" y="56310"/>
                </a:lnTo>
                <a:lnTo>
                  <a:pt x="0" y="92201"/>
                </a:lnTo>
                <a:lnTo>
                  <a:pt x="0" y="461010"/>
                </a:lnTo>
                <a:lnTo>
                  <a:pt x="7244" y="496901"/>
                </a:lnTo>
                <a:lnTo>
                  <a:pt x="27003" y="526208"/>
                </a:lnTo>
                <a:lnTo>
                  <a:pt x="56310" y="545967"/>
                </a:lnTo>
                <a:lnTo>
                  <a:pt x="92202" y="553212"/>
                </a:lnTo>
                <a:lnTo>
                  <a:pt x="6875526" y="553212"/>
                </a:lnTo>
                <a:lnTo>
                  <a:pt x="6911417" y="545967"/>
                </a:lnTo>
                <a:lnTo>
                  <a:pt x="6940724" y="526208"/>
                </a:lnTo>
                <a:lnTo>
                  <a:pt x="6960483" y="496901"/>
                </a:lnTo>
                <a:lnTo>
                  <a:pt x="6967728" y="461010"/>
                </a:lnTo>
                <a:lnTo>
                  <a:pt x="6967728" y="92201"/>
                </a:lnTo>
                <a:lnTo>
                  <a:pt x="6960483" y="56310"/>
                </a:lnTo>
                <a:lnTo>
                  <a:pt x="6940724" y="27003"/>
                </a:lnTo>
                <a:lnTo>
                  <a:pt x="6911417" y="7244"/>
                </a:lnTo>
                <a:lnTo>
                  <a:pt x="687552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5834" y="1067561"/>
            <a:ext cx="6967855" cy="553720"/>
          </a:xfrm>
          <a:custGeom>
            <a:avLst/>
            <a:gdLst/>
            <a:ahLst/>
            <a:cxnLst/>
            <a:rect l="l" t="t" r="r" b="b"/>
            <a:pathLst>
              <a:path w="6967855" h="553719">
                <a:moveTo>
                  <a:pt x="0" y="92201"/>
                </a:moveTo>
                <a:lnTo>
                  <a:pt x="7244" y="56310"/>
                </a:lnTo>
                <a:lnTo>
                  <a:pt x="27003" y="27003"/>
                </a:lnTo>
                <a:lnTo>
                  <a:pt x="56310" y="7244"/>
                </a:lnTo>
                <a:lnTo>
                  <a:pt x="92202" y="0"/>
                </a:lnTo>
                <a:lnTo>
                  <a:pt x="6875526" y="0"/>
                </a:lnTo>
                <a:lnTo>
                  <a:pt x="6911417" y="7244"/>
                </a:lnTo>
                <a:lnTo>
                  <a:pt x="6940724" y="27003"/>
                </a:lnTo>
                <a:lnTo>
                  <a:pt x="6960483" y="56310"/>
                </a:lnTo>
                <a:lnTo>
                  <a:pt x="6967728" y="92201"/>
                </a:lnTo>
                <a:lnTo>
                  <a:pt x="6967728" y="461010"/>
                </a:lnTo>
                <a:lnTo>
                  <a:pt x="6960483" y="496901"/>
                </a:lnTo>
                <a:lnTo>
                  <a:pt x="6940724" y="526208"/>
                </a:lnTo>
                <a:lnTo>
                  <a:pt x="6911417" y="545967"/>
                </a:lnTo>
                <a:lnTo>
                  <a:pt x="6875526" y="553212"/>
                </a:lnTo>
                <a:lnTo>
                  <a:pt x="92202" y="553212"/>
                </a:lnTo>
                <a:lnTo>
                  <a:pt x="56310" y="545967"/>
                </a:lnTo>
                <a:lnTo>
                  <a:pt x="27003" y="526208"/>
                </a:lnTo>
                <a:lnTo>
                  <a:pt x="7244" y="496901"/>
                </a:lnTo>
                <a:lnTo>
                  <a:pt x="0" y="461010"/>
                </a:lnTo>
                <a:lnTo>
                  <a:pt x="0" y="92201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4112" y="1836420"/>
            <a:ext cx="7091172" cy="6766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107" y="1842516"/>
            <a:ext cx="5775960" cy="7178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5834" y="1878329"/>
            <a:ext cx="6967855" cy="553720"/>
          </a:xfrm>
          <a:custGeom>
            <a:avLst/>
            <a:gdLst/>
            <a:ahLst/>
            <a:cxnLst/>
            <a:rect l="l" t="t" r="r" b="b"/>
            <a:pathLst>
              <a:path w="6967855" h="553719">
                <a:moveTo>
                  <a:pt x="6875526" y="0"/>
                </a:moveTo>
                <a:lnTo>
                  <a:pt x="92202" y="0"/>
                </a:lnTo>
                <a:lnTo>
                  <a:pt x="56310" y="7244"/>
                </a:lnTo>
                <a:lnTo>
                  <a:pt x="27003" y="27003"/>
                </a:lnTo>
                <a:lnTo>
                  <a:pt x="7244" y="56310"/>
                </a:lnTo>
                <a:lnTo>
                  <a:pt x="0" y="92202"/>
                </a:lnTo>
                <a:lnTo>
                  <a:pt x="0" y="461010"/>
                </a:lnTo>
                <a:lnTo>
                  <a:pt x="7244" y="496901"/>
                </a:lnTo>
                <a:lnTo>
                  <a:pt x="27003" y="526208"/>
                </a:lnTo>
                <a:lnTo>
                  <a:pt x="56310" y="545967"/>
                </a:lnTo>
                <a:lnTo>
                  <a:pt x="92202" y="553212"/>
                </a:lnTo>
                <a:lnTo>
                  <a:pt x="6875526" y="553212"/>
                </a:lnTo>
                <a:lnTo>
                  <a:pt x="6911417" y="545967"/>
                </a:lnTo>
                <a:lnTo>
                  <a:pt x="6940724" y="526208"/>
                </a:lnTo>
                <a:lnTo>
                  <a:pt x="6960483" y="496901"/>
                </a:lnTo>
                <a:lnTo>
                  <a:pt x="6967728" y="461010"/>
                </a:lnTo>
                <a:lnTo>
                  <a:pt x="6967728" y="92202"/>
                </a:lnTo>
                <a:lnTo>
                  <a:pt x="6960483" y="56310"/>
                </a:lnTo>
                <a:lnTo>
                  <a:pt x="6940724" y="27003"/>
                </a:lnTo>
                <a:lnTo>
                  <a:pt x="6911417" y="7244"/>
                </a:lnTo>
                <a:lnTo>
                  <a:pt x="687552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5834" y="1878329"/>
            <a:ext cx="6967855" cy="553720"/>
          </a:xfrm>
          <a:custGeom>
            <a:avLst/>
            <a:gdLst/>
            <a:ahLst/>
            <a:cxnLst/>
            <a:rect l="l" t="t" r="r" b="b"/>
            <a:pathLst>
              <a:path w="6967855" h="553719">
                <a:moveTo>
                  <a:pt x="0" y="92202"/>
                </a:moveTo>
                <a:lnTo>
                  <a:pt x="7244" y="56310"/>
                </a:lnTo>
                <a:lnTo>
                  <a:pt x="27003" y="27003"/>
                </a:lnTo>
                <a:lnTo>
                  <a:pt x="56310" y="7244"/>
                </a:lnTo>
                <a:lnTo>
                  <a:pt x="92202" y="0"/>
                </a:lnTo>
                <a:lnTo>
                  <a:pt x="6875526" y="0"/>
                </a:lnTo>
                <a:lnTo>
                  <a:pt x="6911417" y="7244"/>
                </a:lnTo>
                <a:lnTo>
                  <a:pt x="6940724" y="27003"/>
                </a:lnTo>
                <a:lnTo>
                  <a:pt x="6960483" y="56310"/>
                </a:lnTo>
                <a:lnTo>
                  <a:pt x="6967728" y="92202"/>
                </a:lnTo>
                <a:lnTo>
                  <a:pt x="6967728" y="461010"/>
                </a:lnTo>
                <a:lnTo>
                  <a:pt x="6960483" y="496901"/>
                </a:lnTo>
                <a:lnTo>
                  <a:pt x="6940724" y="526208"/>
                </a:lnTo>
                <a:lnTo>
                  <a:pt x="6911417" y="545967"/>
                </a:lnTo>
                <a:lnTo>
                  <a:pt x="6875526" y="553212"/>
                </a:lnTo>
                <a:lnTo>
                  <a:pt x="92202" y="553212"/>
                </a:lnTo>
                <a:lnTo>
                  <a:pt x="56310" y="545967"/>
                </a:lnTo>
                <a:lnTo>
                  <a:pt x="27003" y="526208"/>
                </a:lnTo>
                <a:lnTo>
                  <a:pt x="7244" y="496901"/>
                </a:lnTo>
                <a:lnTo>
                  <a:pt x="0" y="461010"/>
                </a:lnTo>
                <a:lnTo>
                  <a:pt x="0" y="92202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4112" y="2599944"/>
            <a:ext cx="7091172" cy="6766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107" y="2606039"/>
            <a:ext cx="6934200" cy="7178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834" y="2641854"/>
            <a:ext cx="6967855" cy="553720"/>
          </a:xfrm>
          <a:custGeom>
            <a:avLst/>
            <a:gdLst/>
            <a:ahLst/>
            <a:cxnLst/>
            <a:rect l="l" t="t" r="r" b="b"/>
            <a:pathLst>
              <a:path w="6967855" h="553719">
                <a:moveTo>
                  <a:pt x="6875526" y="0"/>
                </a:moveTo>
                <a:lnTo>
                  <a:pt x="92202" y="0"/>
                </a:lnTo>
                <a:lnTo>
                  <a:pt x="56310" y="7244"/>
                </a:lnTo>
                <a:lnTo>
                  <a:pt x="27003" y="27003"/>
                </a:lnTo>
                <a:lnTo>
                  <a:pt x="7244" y="56310"/>
                </a:lnTo>
                <a:lnTo>
                  <a:pt x="0" y="92201"/>
                </a:lnTo>
                <a:lnTo>
                  <a:pt x="0" y="461010"/>
                </a:lnTo>
                <a:lnTo>
                  <a:pt x="7244" y="496901"/>
                </a:lnTo>
                <a:lnTo>
                  <a:pt x="27003" y="526208"/>
                </a:lnTo>
                <a:lnTo>
                  <a:pt x="56310" y="545967"/>
                </a:lnTo>
                <a:lnTo>
                  <a:pt x="92202" y="553212"/>
                </a:lnTo>
                <a:lnTo>
                  <a:pt x="6875526" y="553212"/>
                </a:lnTo>
                <a:lnTo>
                  <a:pt x="6911417" y="545967"/>
                </a:lnTo>
                <a:lnTo>
                  <a:pt x="6940724" y="526208"/>
                </a:lnTo>
                <a:lnTo>
                  <a:pt x="6960483" y="496901"/>
                </a:lnTo>
                <a:lnTo>
                  <a:pt x="6967728" y="461010"/>
                </a:lnTo>
                <a:lnTo>
                  <a:pt x="6967728" y="92201"/>
                </a:lnTo>
                <a:lnTo>
                  <a:pt x="6960483" y="56310"/>
                </a:lnTo>
                <a:lnTo>
                  <a:pt x="6940724" y="27003"/>
                </a:lnTo>
                <a:lnTo>
                  <a:pt x="6911417" y="7244"/>
                </a:lnTo>
                <a:lnTo>
                  <a:pt x="687552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5834" y="2641854"/>
            <a:ext cx="6967855" cy="553720"/>
          </a:xfrm>
          <a:custGeom>
            <a:avLst/>
            <a:gdLst/>
            <a:ahLst/>
            <a:cxnLst/>
            <a:rect l="l" t="t" r="r" b="b"/>
            <a:pathLst>
              <a:path w="6967855" h="553719">
                <a:moveTo>
                  <a:pt x="0" y="92201"/>
                </a:moveTo>
                <a:lnTo>
                  <a:pt x="7244" y="56310"/>
                </a:lnTo>
                <a:lnTo>
                  <a:pt x="27003" y="27003"/>
                </a:lnTo>
                <a:lnTo>
                  <a:pt x="56310" y="7244"/>
                </a:lnTo>
                <a:lnTo>
                  <a:pt x="92202" y="0"/>
                </a:lnTo>
                <a:lnTo>
                  <a:pt x="6875526" y="0"/>
                </a:lnTo>
                <a:lnTo>
                  <a:pt x="6911417" y="7244"/>
                </a:lnTo>
                <a:lnTo>
                  <a:pt x="6940724" y="27003"/>
                </a:lnTo>
                <a:lnTo>
                  <a:pt x="6960483" y="56310"/>
                </a:lnTo>
                <a:lnTo>
                  <a:pt x="6967728" y="92201"/>
                </a:lnTo>
                <a:lnTo>
                  <a:pt x="6967728" y="461010"/>
                </a:lnTo>
                <a:lnTo>
                  <a:pt x="6960483" y="496901"/>
                </a:lnTo>
                <a:lnTo>
                  <a:pt x="6940724" y="526208"/>
                </a:lnTo>
                <a:lnTo>
                  <a:pt x="6911417" y="545967"/>
                </a:lnTo>
                <a:lnTo>
                  <a:pt x="6875526" y="553212"/>
                </a:lnTo>
                <a:lnTo>
                  <a:pt x="92202" y="553212"/>
                </a:lnTo>
                <a:lnTo>
                  <a:pt x="56310" y="545967"/>
                </a:lnTo>
                <a:lnTo>
                  <a:pt x="27003" y="526208"/>
                </a:lnTo>
                <a:lnTo>
                  <a:pt x="7244" y="496901"/>
                </a:lnTo>
                <a:lnTo>
                  <a:pt x="0" y="461010"/>
                </a:lnTo>
                <a:lnTo>
                  <a:pt x="0" y="92201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4112" y="3323844"/>
            <a:ext cx="7091172" cy="6766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107" y="3329940"/>
            <a:ext cx="3055620" cy="7178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5834" y="3365753"/>
            <a:ext cx="6967855" cy="553720"/>
          </a:xfrm>
          <a:custGeom>
            <a:avLst/>
            <a:gdLst/>
            <a:ahLst/>
            <a:cxnLst/>
            <a:rect l="l" t="t" r="r" b="b"/>
            <a:pathLst>
              <a:path w="6967855" h="553720">
                <a:moveTo>
                  <a:pt x="6875526" y="0"/>
                </a:moveTo>
                <a:lnTo>
                  <a:pt x="92202" y="0"/>
                </a:lnTo>
                <a:lnTo>
                  <a:pt x="56310" y="7244"/>
                </a:lnTo>
                <a:lnTo>
                  <a:pt x="27003" y="27003"/>
                </a:lnTo>
                <a:lnTo>
                  <a:pt x="7244" y="56310"/>
                </a:lnTo>
                <a:lnTo>
                  <a:pt x="0" y="92201"/>
                </a:lnTo>
                <a:lnTo>
                  <a:pt x="0" y="461010"/>
                </a:lnTo>
                <a:lnTo>
                  <a:pt x="7244" y="496901"/>
                </a:lnTo>
                <a:lnTo>
                  <a:pt x="27003" y="526208"/>
                </a:lnTo>
                <a:lnTo>
                  <a:pt x="56310" y="545967"/>
                </a:lnTo>
                <a:lnTo>
                  <a:pt x="92202" y="553212"/>
                </a:lnTo>
                <a:lnTo>
                  <a:pt x="6875526" y="553212"/>
                </a:lnTo>
                <a:lnTo>
                  <a:pt x="6911417" y="545967"/>
                </a:lnTo>
                <a:lnTo>
                  <a:pt x="6940724" y="526208"/>
                </a:lnTo>
                <a:lnTo>
                  <a:pt x="6960483" y="496901"/>
                </a:lnTo>
                <a:lnTo>
                  <a:pt x="6967728" y="461010"/>
                </a:lnTo>
                <a:lnTo>
                  <a:pt x="6967728" y="92201"/>
                </a:lnTo>
                <a:lnTo>
                  <a:pt x="6960483" y="56310"/>
                </a:lnTo>
                <a:lnTo>
                  <a:pt x="6940724" y="27003"/>
                </a:lnTo>
                <a:lnTo>
                  <a:pt x="6911417" y="7244"/>
                </a:lnTo>
                <a:lnTo>
                  <a:pt x="687552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5834" y="3365753"/>
            <a:ext cx="6967855" cy="553720"/>
          </a:xfrm>
          <a:custGeom>
            <a:avLst/>
            <a:gdLst/>
            <a:ahLst/>
            <a:cxnLst/>
            <a:rect l="l" t="t" r="r" b="b"/>
            <a:pathLst>
              <a:path w="6967855" h="553720">
                <a:moveTo>
                  <a:pt x="0" y="92201"/>
                </a:moveTo>
                <a:lnTo>
                  <a:pt x="7244" y="56310"/>
                </a:lnTo>
                <a:lnTo>
                  <a:pt x="27003" y="27003"/>
                </a:lnTo>
                <a:lnTo>
                  <a:pt x="56310" y="7244"/>
                </a:lnTo>
                <a:lnTo>
                  <a:pt x="92202" y="0"/>
                </a:lnTo>
                <a:lnTo>
                  <a:pt x="6875526" y="0"/>
                </a:lnTo>
                <a:lnTo>
                  <a:pt x="6911417" y="7244"/>
                </a:lnTo>
                <a:lnTo>
                  <a:pt x="6940724" y="27003"/>
                </a:lnTo>
                <a:lnTo>
                  <a:pt x="6960483" y="56310"/>
                </a:lnTo>
                <a:lnTo>
                  <a:pt x="6967728" y="92201"/>
                </a:lnTo>
                <a:lnTo>
                  <a:pt x="6967728" y="461010"/>
                </a:lnTo>
                <a:lnTo>
                  <a:pt x="6960483" y="496901"/>
                </a:lnTo>
                <a:lnTo>
                  <a:pt x="6940724" y="526208"/>
                </a:lnTo>
                <a:lnTo>
                  <a:pt x="6911417" y="545967"/>
                </a:lnTo>
                <a:lnTo>
                  <a:pt x="6875526" y="553212"/>
                </a:lnTo>
                <a:lnTo>
                  <a:pt x="92202" y="553212"/>
                </a:lnTo>
                <a:lnTo>
                  <a:pt x="56310" y="545967"/>
                </a:lnTo>
                <a:lnTo>
                  <a:pt x="27003" y="526208"/>
                </a:lnTo>
                <a:lnTo>
                  <a:pt x="7244" y="496901"/>
                </a:lnTo>
                <a:lnTo>
                  <a:pt x="0" y="461010"/>
                </a:lnTo>
                <a:lnTo>
                  <a:pt x="0" y="92201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4112" y="4168140"/>
            <a:ext cx="7091172" cy="676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109" y="4175759"/>
            <a:ext cx="6999732" cy="7162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5834" y="4210050"/>
            <a:ext cx="6967855" cy="553720"/>
          </a:xfrm>
          <a:custGeom>
            <a:avLst/>
            <a:gdLst/>
            <a:ahLst/>
            <a:cxnLst/>
            <a:rect l="l" t="t" r="r" b="b"/>
            <a:pathLst>
              <a:path w="6967855" h="553720">
                <a:moveTo>
                  <a:pt x="6875526" y="0"/>
                </a:moveTo>
                <a:lnTo>
                  <a:pt x="92202" y="0"/>
                </a:lnTo>
                <a:lnTo>
                  <a:pt x="56310" y="7244"/>
                </a:lnTo>
                <a:lnTo>
                  <a:pt x="27003" y="27003"/>
                </a:lnTo>
                <a:lnTo>
                  <a:pt x="7244" y="56310"/>
                </a:lnTo>
                <a:lnTo>
                  <a:pt x="0" y="92201"/>
                </a:lnTo>
                <a:lnTo>
                  <a:pt x="0" y="461010"/>
                </a:lnTo>
                <a:lnTo>
                  <a:pt x="7244" y="496901"/>
                </a:lnTo>
                <a:lnTo>
                  <a:pt x="27003" y="526208"/>
                </a:lnTo>
                <a:lnTo>
                  <a:pt x="56310" y="545967"/>
                </a:lnTo>
                <a:lnTo>
                  <a:pt x="92202" y="553212"/>
                </a:lnTo>
                <a:lnTo>
                  <a:pt x="6875526" y="553212"/>
                </a:lnTo>
                <a:lnTo>
                  <a:pt x="6911417" y="545967"/>
                </a:lnTo>
                <a:lnTo>
                  <a:pt x="6940724" y="526208"/>
                </a:lnTo>
                <a:lnTo>
                  <a:pt x="6960483" y="496901"/>
                </a:lnTo>
                <a:lnTo>
                  <a:pt x="6967728" y="461010"/>
                </a:lnTo>
                <a:lnTo>
                  <a:pt x="6967728" y="92201"/>
                </a:lnTo>
                <a:lnTo>
                  <a:pt x="6960483" y="56310"/>
                </a:lnTo>
                <a:lnTo>
                  <a:pt x="6940724" y="27003"/>
                </a:lnTo>
                <a:lnTo>
                  <a:pt x="6911417" y="7244"/>
                </a:lnTo>
                <a:lnTo>
                  <a:pt x="687552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5834" y="4210050"/>
            <a:ext cx="6967855" cy="553720"/>
          </a:xfrm>
          <a:custGeom>
            <a:avLst/>
            <a:gdLst/>
            <a:ahLst/>
            <a:cxnLst/>
            <a:rect l="l" t="t" r="r" b="b"/>
            <a:pathLst>
              <a:path w="6967855" h="553720">
                <a:moveTo>
                  <a:pt x="0" y="92201"/>
                </a:moveTo>
                <a:lnTo>
                  <a:pt x="7244" y="56310"/>
                </a:lnTo>
                <a:lnTo>
                  <a:pt x="27003" y="27003"/>
                </a:lnTo>
                <a:lnTo>
                  <a:pt x="56310" y="7244"/>
                </a:lnTo>
                <a:lnTo>
                  <a:pt x="92202" y="0"/>
                </a:lnTo>
                <a:lnTo>
                  <a:pt x="6875526" y="0"/>
                </a:lnTo>
                <a:lnTo>
                  <a:pt x="6911417" y="7244"/>
                </a:lnTo>
                <a:lnTo>
                  <a:pt x="6940724" y="27003"/>
                </a:lnTo>
                <a:lnTo>
                  <a:pt x="6960483" y="56310"/>
                </a:lnTo>
                <a:lnTo>
                  <a:pt x="6967728" y="92201"/>
                </a:lnTo>
                <a:lnTo>
                  <a:pt x="6967728" y="461010"/>
                </a:lnTo>
                <a:lnTo>
                  <a:pt x="6960483" y="496901"/>
                </a:lnTo>
                <a:lnTo>
                  <a:pt x="6940724" y="526208"/>
                </a:lnTo>
                <a:lnTo>
                  <a:pt x="6911417" y="545967"/>
                </a:lnTo>
                <a:lnTo>
                  <a:pt x="6875526" y="553212"/>
                </a:lnTo>
                <a:lnTo>
                  <a:pt x="92202" y="553212"/>
                </a:lnTo>
                <a:lnTo>
                  <a:pt x="56310" y="545967"/>
                </a:lnTo>
                <a:lnTo>
                  <a:pt x="27003" y="526208"/>
                </a:lnTo>
                <a:lnTo>
                  <a:pt x="7244" y="496901"/>
                </a:lnTo>
                <a:lnTo>
                  <a:pt x="0" y="461010"/>
                </a:lnTo>
                <a:lnTo>
                  <a:pt x="0" y="92201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93319" y="1134236"/>
            <a:ext cx="6548755" cy="35039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200" b="1" spc="-5" dirty="0">
                <a:solidFill>
                  <a:srgbClr val="FFFFFF"/>
                </a:solidFill>
                <a:latin typeface="SimSun"/>
                <a:cs typeface="SimSun"/>
              </a:rPr>
              <a:t>、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It is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r>
              <a:rPr sz="22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recording</a:t>
            </a:r>
            <a:r>
              <a:rPr sz="22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business</a:t>
            </a:r>
            <a:r>
              <a:rPr sz="22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transition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2200" b="1" spc="-5" dirty="0">
                <a:solidFill>
                  <a:srgbClr val="FFFFFF"/>
                </a:solidFill>
                <a:latin typeface="SimSun"/>
                <a:cs typeface="SimSun"/>
              </a:rPr>
              <a:t>、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Monetary transactions</a:t>
            </a:r>
            <a:r>
              <a:rPr sz="22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only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recorded</a:t>
            </a: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215899"/>
              </a:lnSpc>
              <a:spcBef>
                <a:spcPts val="315"/>
              </a:spcBef>
            </a:pP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200" b="1" spc="-5" dirty="0">
                <a:solidFill>
                  <a:srgbClr val="FFFFFF"/>
                </a:solidFill>
                <a:latin typeface="SimSun"/>
                <a:cs typeface="SimSun"/>
              </a:rPr>
              <a:t>、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Recording</a:t>
            </a:r>
            <a:r>
              <a:rPr sz="2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made</a:t>
            </a:r>
            <a:r>
              <a:rPr sz="22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given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set</a:t>
            </a:r>
            <a:r>
              <a:rPr sz="22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books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of accounts  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2200" b="1" spc="-5" dirty="0">
                <a:solidFill>
                  <a:srgbClr val="FFFFFF"/>
                </a:solidFill>
                <a:latin typeface="SimSun"/>
                <a:cs typeface="SimSun"/>
              </a:rPr>
              <a:t>、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2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specific</a:t>
            </a:r>
            <a:r>
              <a:rPr sz="2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period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2200" b="1" spc="-5" dirty="0">
                <a:solidFill>
                  <a:srgbClr val="FFFFFF"/>
                </a:solidFill>
                <a:latin typeface="SimSun"/>
                <a:cs typeface="SimSun"/>
              </a:rPr>
              <a:t>、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Art</a:t>
            </a:r>
            <a:r>
              <a:rPr sz="2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2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recording</a:t>
            </a:r>
            <a:r>
              <a:rPr sz="22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business</a:t>
            </a:r>
            <a:r>
              <a:rPr sz="22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transactions</a:t>
            </a:r>
            <a:r>
              <a:rPr sz="2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scientifically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949440" y="1447800"/>
            <a:ext cx="2194559" cy="4876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2228" y="591312"/>
            <a:ext cx="4271771" cy="3142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38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4939" y="96723"/>
            <a:ext cx="4607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Objectives of Book </a:t>
            </a:r>
            <a:r>
              <a:rPr spc="-10" dirty="0"/>
              <a:t>keeping</a:t>
            </a:r>
            <a:r>
              <a:rPr spc="25" dirty="0"/>
              <a:t> </a:t>
            </a:r>
            <a:r>
              <a:rPr spc="-5" dirty="0"/>
              <a:t>…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5844" y="997965"/>
            <a:ext cx="4589145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Permanent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record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7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know the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P&amp;L</a:t>
            </a:r>
            <a:endParaRPr sz="2000">
              <a:latin typeface="Times New Roman"/>
              <a:cs typeface="Times New Roman"/>
            </a:endParaRPr>
          </a:p>
          <a:p>
            <a:pPr marL="12700" marR="697865">
              <a:lnSpc>
                <a:spcPct val="300000"/>
              </a:lnSpc>
            </a:pPr>
            <a:r>
              <a:rPr sz="2000" spc="-7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know the total </a:t>
            </a:r>
            <a:r>
              <a:rPr sz="2000" spc="-5" dirty="0">
                <a:latin typeface="Times New Roman"/>
                <a:cs typeface="Times New Roman"/>
              </a:rPr>
              <a:t>amount </a:t>
            </a:r>
            <a:r>
              <a:rPr sz="2000" dirty="0">
                <a:latin typeface="Times New Roman"/>
                <a:cs typeface="Times New Roman"/>
              </a:rPr>
              <a:t>of Capital  </a:t>
            </a:r>
            <a:r>
              <a:rPr sz="2000" spc="-7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know the total </a:t>
            </a:r>
            <a:r>
              <a:rPr sz="2000" spc="-5" dirty="0">
                <a:latin typeface="Times New Roman"/>
                <a:cs typeface="Times New Roman"/>
              </a:rPr>
              <a:t>assets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liabilities  </a:t>
            </a:r>
            <a:r>
              <a:rPr sz="2000" spc="-7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know the progress of 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business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7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know Legal requirement and </a:t>
            </a:r>
            <a:r>
              <a:rPr sz="2000" spc="-5" dirty="0">
                <a:latin typeface="Times New Roman"/>
                <a:cs typeface="Times New Roman"/>
              </a:rPr>
              <a:t>tax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liabilites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0436" y="914400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1772" y="1828800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1772" y="2743200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3633215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4547615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5385815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7323" y="1418844"/>
            <a:ext cx="4646675" cy="3253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19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4939" y="96723"/>
            <a:ext cx="5793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Meaning &amp; Definition of</a:t>
            </a:r>
            <a:r>
              <a:rPr spc="-120" dirty="0"/>
              <a:t> </a:t>
            </a:r>
            <a:r>
              <a:rPr spc="-5" dirty="0"/>
              <a:t>Accountancy</a:t>
            </a:r>
          </a:p>
        </p:txBody>
      </p:sp>
      <p:sp>
        <p:nvSpPr>
          <p:cNvPr id="5" name="object 5"/>
          <p:cNvSpPr/>
          <p:nvPr/>
        </p:nvSpPr>
        <p:spPr>
          <a:xfrm>
            <a:off x="440436" y="1139952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" y="2282951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90927" y="4950840"/>
            <a:ext cx="5313045" cy="0"/>
          </a:xfrm>
          <a:custGeom>
            <a:avLst/>
            <a:gdLst/>
            <a:ahLst/>
            <a:cxnLst/>
            <a:rect l="l" t="t" r="r" b="b"/>
            <a:pathLst>
              <a:path w="5313045">
                <a:moveTo>
                  <a:pt x="0" y="0"/>
                </a:moveTo>
                <a:lnTo>
                  <a:pt x="5312664" y="0"/>
                </a:lnTo>
              </a:path>
            </a:pathLst>
          </a:custGeom>
          <a:ln w="243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8775">
              <a:lnSpc>
                <a:spcPct val="100000"/>
              </a:lnSpc>
              <a:spcBef>
                <a:spcPts val="105"/>
              </a:spcBef>
            </a:pPr>
            <a:r>
              <a:rPr dirty="0"/>
              <a:t>Accountancy includes Book keeping &amp; </a:t>
            </a:r>
            <a:r>
              <a:rPr spc="-5" dirty="0"/>
              <a:t>classifying, summarizing</a:t>
            </a:r>
            <a:r>
              <a:rPr spc="-145" dirty="0"/>
              <a:t> </a:t>
            </a:r>
            <a:r>
              <a:rPr dirty="0"/>
              <a:t>and</a:t>
            </a:r>
          </a:p>
          <a:p>
            <a:pPr marL="358775">
              <a:lnSpc>
                <a:spcPct val="100000"/>
              </a:lnSpc>
            </a:pPr>
            <a:r>
              <a:rPr dirty="0"/>
              <a:t>interpreting of the business</a:t>
            </a:r>
            <a:r>
              <a:rPr spc="-125" dirty="0"/>
              <a:t> </a:t>
            </a:r>
            <a:r>
              <a:rPr dirty="0"/>
              <a:t>transactions.</a:t>
            </a:r>
          </a:p>
          <a:p>
            <a:pPr marL="269875">
              <a:lnSpc>
                <a:spcPct val="100000"/>
              </a:lnSpc>
            </a:pPr>
            <a:endParaRPr sz="2200" dirty="0"/>
          </a:p>
          <a:p>
            <a:pPr marL="269875">
              <a:lnSpc>
                <a:spcPct val="100000"/>
              </a:lnSpc>
              <a:spcBef>
                <a:spcPts val="50"/>
              </a:spcBef>
            </a:pPr>
            <a:endParaRPr sz="2300" dirty="0"/>
          </a:p>
          <a:p>
            <a:pPr marL="282575">
              <a:lnSpc>
                <a:spcPct val="100000"/>
              </a:lnSpc>
              <a:spcBef>
                <a:spcPts val="5"/>
              </a:spcBef>
            </a:pP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According to Kohler</a:t>
            </a:r>
            <a:r>
              <a:rPr b="1" u="heavy" spc="-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</a:p>
          <a:p>
            <a:pPr marL="282575" marR="79375" indent="913765">
              <a:lnSpc>
                <a:spcPct val="100000"/>
              </a:lnSpc>
            </a:pPr>
            <a:r>
              <a:rPr dirty="0"/>
              <a:t>“ Accountancy refers to the entire body of theory and process of  accounting.”</a:t>
            </a:r>
          </a:p>
          <a:p>
            <a:pPr marL="269875">
              <a:lnSpc>
                <a:spcPct val="100000"/>
              </a:lnSpc>
            </a:pPr>
            <a:endParaRPr sz="2200" dirty="0"/>
          </a:p>
          <a:p>
            <a:pPr marL="269875">
              <a:lnSpc>
                <a:spcPct val="100000"/>
              </a:lnSpc>
              <a:spcBef>
                <a:spcPts val="55"/>
              </a:spcBef>
            </a:pPr>
            <a:endParaRPr sz="2950" dirty="0"/>
          </a:p>
          <a:p>
            <a:pPr marL="282575">
              <a:lnSpc>
                <a:spcPct val="100000"/>
              </a:lnSpc>
            </a:pP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According to Robert N. Anthony</a:t>
            </a:r>
            <a:r>
              <a:rPr b="1" u="heavy" spc="-2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</a:p>
          <a:p>
            <a:pPr marL="1196340">
              <a:lnSpc>
                <a:spcPct val="100000"/>
              </a:lnSpc>
            </a:pPr>
            <a:r>
              <a:rPr dirty="0"/>
              <a:t>“ Nearly every </a:t>
            </a:r>
            <a:r>
              <a:rPr spc="-5" dirty="0"/>
              <a:t>business </a:t>
            </a:r>
            <a:r>
              <a:rPr dirty="0"/>
              <a:t>enterprise has </a:t>
            </a:r>
            <a:r>
              <a:rPr spc="-5" dirty="0"/>
              <a:t>an </a:t>
            </a:r>
            <a:r>
              <a:rPr dirty="0"/>
              <a:t>accounting </a:t>
            </a:r>
            <a:r>
              <a:rPr spc="-10" dirty="0"/>
              <a:t>system. </a:t>
            </a:r>
            <a:r>
              <a:rPr dirty="0"/>
              <a:t>It</a:t>
            </a:r>
            <a:r>
              <a:rPr spc="-145" dirty="0"/>
              <a:t> </a:t>
            </a:r>
            <a:r>
              <a:rPr dirty="0"/>
              <a:t>is</a:t>
            </a:r>
          </a:p>
          <a:p>
            <a:pPr marL="282575">
              <a:lnSpc>
                <a:spcPct val="100000"/>
              </a:lnSpc>
            </a:pPr>
            <a:r>
              <a:rPr dirty="0"/>
              <a:t>a </a:t>
            </a:r>
            <a:r>
              <a:rPr spc="-5" dirty="0"/>
              <a:t>means </a:t>
            </a:r>
            <a:r>
              <a:rPr dirty="0"/>
              <a:t>of </a:t>
            </a:r>
            <a:r>
              <a:rPr b="1" dirty="0">
                <a:latin typeface="Times New Roman"/>
                <a:cs typeface="Times New Roman"/>
              </a:rPr>
              <a:t>collecting, summarizing, analyzing and </a:t>
            </a:r>
            <a:r>
              <a:rPr b="1" spc="-5" dirty="0">
                <a:latin typeface="Times New Roman"/>
                <a:cs typeface="Times New Roman"/>
              </a:rPr>
              <a:t>reporting</a:t>
            </a:r>
            <a:r>
              <a:rPr b="1" spc="-160" dirty="0">
                <a:latin typeface="Times New Roman"/>
                <a:cs typeface="Times New Roman"/>
              </a:rPr>
              <a:t> </a:t>
            </a:r>
            <a:r>
              <a:rPr dirty="0"/>
              <a:t>in</a:t>
            </a:r>
          </a:p>
          <a:p>
            <a:pPr marL="282575">
              <a:lnSpc>
                <a:spcPct val="100000"/>
              </a:lnSpc>
            </a:pPr>
            <a:r>
              <a:rPr spc="-5" dirty="0"/>
              <a:t>monetary terms information </a:t>
            </a:r>
            <a:r>
              <a:rPr dirty="0"/>
              <a:t>about the </a:t>
            </a:r>
            <a:r>
              <a:rPr spc="-5" dirty="0"/>
              <a:t>business</a:t>
            </a:r>
            <a:r>
              <a:rPr spc="-95" dirty="0"/>
              <a:t> </a:t>
            </a:r>
            <a:r>
              <a:rPr spc="-5" dirty="0"/>
              <a:t>transactions,”</a:t>
            </a:r>
          </a:p>
        </p:txBody>
      </p:sp>
      <p:sp>
        <p:nvSpPr>
          <p:cNvPr id="9" name="object 9"/>
          <p:cNvSpPr/>
          <p:nvPr/>
        </p:nvSpPr>
        <p:spPr>
          <a:xfrm>
            <a:off x="381000" y="3962400"/>
            <a:ext cx="396049" cy="5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67800" cy="619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950213"/>
            <a:ext cx="2444496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801" y="2603754"/>
            <a:ext cx="1956816" cy="1153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801" y="2603754"/>
            <a:ext cx="1957070" cy="577215"/>
          </a:xfrm>
          <a:custGeom>
            <a:avLst/>
            <a:gdLst/>
            <a:ahLst/>
            <a:cxnLst/>
            <a:rect l="l" t="t" r="r" b="b"/>
            <a:pathLst>
              <a:path w="1957070" h="577214">
                <a:moveTo>
                  <a:pt x="1956816" y="288417"/>
                </a:moveTo>
                <a:lnTo>
                  <a:pt x="1947100" y="329214"/>
                </a:lnTo>
                <a:lnTo>
                  <a:pt x="1918836" y="368255"/>
                </a:lnTo>
                <a:lnTo>
                  <a:pt x="1873348" y="405150"/>
                </a:lnTo>
                <a:lnTo>
                  <a:pt x="1811960" y="439506"/>
                </a:lnTo>
                <a:lnTo>
                  <a:pt x="1775718" y="455610"/>
                </a:lnTo>
                <a:lnTo>
                  <a:pt x="1735997" y="470933"/>
                </a:lnTo>
                <a:lnTo>
                  <a:pt x="1692963" y="485427"/>
                </a:lnTo>
                <a:lnTo>
                  <a:pt x="1646782" y="499041"/>
                </a:lnTo>
                <a:lnTo>
                  <a:pt x="1597619" y="511728"/>
                </a:lnTo>
                <a:lnTo>
                  <a:pt x="1545640" y="523439"/>
                </a:lnTo>
                <a:lnTo>
                  <a:pt x="1491010" y="534124"/>
                </a:lnTo>
                <a:lnTo>
                  <a:pt x="1433895" y="543735"/>
                </a:lnTo>
                <a:lnTo>
                  <a:pt x="1374460" y="552223"/>
                </a:lnTo>
                <a:lnTo>
                  <a:pt x="1312871" y="559539"/>
                </a:lnTo>
                <a:lnTo>
                  <a:pt x="1249294" y="565635"/>
                </a:lnTo>
                <a:lnTo>
                  <a:pt x="1183893" y="570461"/>
                </a:lnTo>
                <a:lnTo>
                  <a:pt x="1116835" y="573969"/>
                </a:lnTo>
                <a:lnTo>
                  <a:pt x="1048284" y="576109"/>
                </a:lnTo>
                <a:lnTo>
                  <a:pt x="978408" y="576834"/>
                </a:lnTo>
                <a:lnTo>
                  <a:pt x="908534" y="576109"/>
                </a:lnTo>
                <a:lnTo>
                  <a:pt x="839986" y="573969"/>
                </a:lnTo>
                <a:lnTo>
                  <a:pt x="772929" y="570461"/>
                </a:lnTo>
                <a:lnTo>
                  <a:pt x="707530" y="565635"/>
                </a:lnTo>
                <a:lnTo>
                  <a:pt x="643954" y="559539"/>
                </a:lnTo>
                <a:lnTo>
                  <a:pt x="582365" y="552223"/>
                </a:lnTo>
                <a:lnTo>
                  <a:pt x="522931" y="543735"/>
                </a:lnTo>
                <a:lnTo>
                  <a:pt x="465816" y="534124"/>
                </a:lnTo>
                <a:lnTo>
                  <a:pt x="411186" y="523439"/>
                </a:lnTo>
                <a:lnTo>
                  <a:pt x="359206" y="511728"/>
                </a:lnTo>
                <a:lnTo>
                  <a:pt x="310043" y="499041"/>
                </a:lnTo>
                <a:lnTo>
                  <a:pt x="263861" y="485427"/>
                </a:lnTo>
                <a:lnTo>
                  <a:pt x="220826" y="470933"/>
                </a:lnTo>
                <a:lnTo>
                  <a:pt x="181104" y="455610"/>
                </a:lnTo>
                <a:lnTo>
                  <a:pt x="144861" y="439506"/>
                </a:lnTo>
                <a:lnTo>
                  <a:pt x="83471" y="405150"/>
                </a:lnTo>
                <a:lnTo>
                  <a:pt x="37981" y="368255"/>
                </a:lnTo>
                <a:lnTo>
                  <a:pt x="9716" y="329214"/>
                </a:lnTo>
                <a:lnTo>
                  <a:pt x="0" y="288417"/>
                </a:lnTo>
                <a:lnTo>
                  <a:pt x="2456" y="267823"/>
                </a:lnTo>
                <a:lnTo>
                  <a:pt x="21612" y="227854"/>
                </a:lnTo>
                <a:lnTo>
                  <a:pt x="58655" y="189838"/>
                </a:lnTo>
                <a:lnTo>
                  <a:pt x="112261" y="154164"/>
                </a:lnTo>
                <a:lnTo>
                  <a:pt x="181104" y="121223"/>
                </a:lnTo>
                <a:lnTo>
                  <a:pt x="220826" y="105900"/>
                </a:lnTo>
                <a:lnTo>
                  <a:pt x="263861" y="91406"/>
                </a:lnTo>
                <a:lnTo>
                  <a:pt x="310043" y="77792"/>
                </a:lnTo>
                <a:lnTo>
                  <a:pt x="359206" y="65105"/>
                </a:lnTo>
                <a:lnTo>
                  <a:pt x="411186" y="53394"/>
                </a:lnTo>
                <a:lnTo>
                  <a:pt x="465816" y="42709"/>
                </a:lnTo>
                <a:lnTo>
                  <a:pt x="522931" y="33098"/>
                </a:lnTo>
                <a:lnTo>
                  <a:pt x="582365" y="24610"/>
                </a:lnTo>
                <a:lnTo>
                  <a:pt x="643954" y="17294"/>
                </a:lnTo>
                <a:lnTo>
                  <a:pt x="707530" y="11198"/>
                </a:lnTo>
                <a:lnTo>
                  <a:pt x="772929" y="6372"/>
                </a:lnTo>
                <a:lnTo>
                  <a:pt x="839986" y="2864"/>
                </a:lnTo>
                <a:lnTo>
                  <a:pt x="908534" y="724"/>
                </a:lnTo>
                <a:lnTo>
                  <a:pt x="978408" y="0"/>
                </a:lnTo>
                <a:lnTo>
                  <a:pt x="1048284" y="724"/>
                </a:lnTo>
                <a:lnTo>
                  <a:pt x="1116835" y="2864"/>
                </a:lnTo>
                <a:lnTo>
                  <a:pt x="1183893" y="6372"/>
                </a:lnTo>
                <a:lnTo>
                  <a:pt x="1249294" y="11198"/>
                </a:lnTo>
                <a:lnTo>
                  <a:pt x="1312871" y="17294"/>
                </a:lnTo>
                <a:lnTo>
                  <a:pt x="1374460" y="24610"/>
                </a:lnTo>
                <a:lnTo>
                  <a:pt x="1433895" y="33098"/>
                </a:lnTo>
                <a:lnTo>
                  <a:pt x="1491010" y="42709"/>
                </a:lnTo>
                <a:lnTo>
                  <a:pt x="1545640" y="53394"/>
                </a:lnTo>
                <a:lnTo>
                  <a:pt x="1597619" y="65105"/>
                </a:lnTo>
                <a:lnTo>
                  <a:pt x="1646782" y="77792"/>
                </a:lnTo>
                <a:lnTo>
                  <a:pt x="1692963" y="91406"/>
                </a:lnTo>
                <a:lnTo>
                  <a:pt x="1735997" y="105900"/>
                </a:lnTo>
                <a:lnTo>
                  <a:pt x="1775718" y="121223"/>
                </a:lnTo>
                <a:lnTo>
                  <a:pt x="1811960" y="137327"/>
                </a:lnTo>
                <a:lnTo>
                  <a:pt x="1873348" y="171683"/>
                </a:lnTo>
                <a:lnTo>
                  <a:pt x="1918836" y="208578"/>
                </a:lnTo>
                <a:lnTo>
                  <a:pt x="1947100" y="247619"/>
                </a:lnTo>
                <a:lnTo>
                  <a:pt x="1956816" y="288417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801" y="2892170"/>
            <a:ext cx="1957070" cy="865505"/>
          </a:xfrm>
          <a:custGeom>
            <a:avLst/>
            <a:gdLst/>
            <a:ahLst/>
            <a:cxnLst/>
            <a:rect l="l" t="t" r="r" b="b"/>
            <a:pathLst>
              <a:path w="1957070" h="865504">
                <a:moveTo>
                  <a:pt x="1956816" y="0"/>
                </a:moveTo>
                <a:lnTo>
                  <a:pt x="1956816" y="576833"/>
                </a:lnTo>
                <a:lnTo>
                  <a:pt x="1954359" y="597427"/>
                </a:lnTo>
                <a:lnTo>
                  <a:pt x="1935204" y="637396"/>
                </a:lnTo>
                <a:lnTo>
                  <a:pt x="1898162" y="675412"/>
                </a:lnTo>
                <a:lnTo>
                  <a:pt x="1844559" y="711086"/>
                </a:lnTo>
                <a:lnTo>
                  <a:pt x="1775718" y="744027"/>
                </a:lnTo>
                <a:lnTo>
                  <a:pt x="1735997" y="759350"/>
                </a:lnTo>
                <a:lnTo>
                  <a:pt x="1692963" y="773844"/>
                </a:lnTo>
                <a:lnTo>
                  <a:pt x="1646782" y="787458"/>
                </a:lnTo>
                <a:lnTo>
                  <a:pt x="1597619" y="800145"/>
                </a:lnTo>
                <a:lnTo>
                  <a:pt x="1545640" y="811856"/>
                </a:lnTo>
                <a:lnTo>
                  <a:pt x="1491010" y="822541"/>
                </a:lnTo>
                <a:lnTo>
                  <a:pt x="1433895" y="832152"/>
                </a:lnTo>
                <a:lnTo>
                  <a:pt x="1374460" y="840640"/>
                </a:lnTo>
                <a:lnTo>
                  <a:pt x="1312871" y="847956"/>
                </a:lnTo>
                <a:lnTo>
                  <a:pt x="1249294" y="854052"/>
                </a:lnTo>
                <a:lnTo>
                  <a:pt x="1183893" y="858878"/>
                </a:lnTo>
                <a:lnTo>
                  <a:pt x="1116835" y="862386"/>
                </a:lnTo>
                <a:lnTo>
                  <a:pt x="1048284" y="864526"/>
                </a:lnTo>
                <a:lnTo>
                  <a:pt x="978408" y="865251"/>
                </a:lnTo>
                <a:lnTo>
                  <a:pt x="908534" y="864526"/>
                </a:lnTo>
                <a:lnTo>
                  <a:pt x="839986" y="862386"/>
                </a:lnTo>
                <a:lnTo>
                  <a:pt x="772929" y="858878"/>
                </a:lnTo>
                <a:lnTo>
                  <a:pt x="707530" y="854052"/>
                </a:lnTo>
                <a:lnTo>
                  <a:pt x="643954" y="847956"/>
                </a:lnTo>
                <a:lnTo>
                  <a:pt x="582365" y="840640"/>
                </a:lnTo>
                <a:lnTo>
                  <a:pt x="522931" y="832152"/>
                </a:lnTo>
                <a:lnTo>
                  <a:pt x="465816" y="822541"/>
                </a:lnTo>
                <a:lnTo>
                  <a:pt x="411186" y="811856"/>
                </a:lnTo>
                <a:lnTo>
                  <a:pt x="359206" y="800145"/>
                </a:lnTo>
                <a:lnTo>
                  <a:pt x="310043" y="787458"/>
                </a:lnTo>
                <a:lnTo>
                  <a:pt x="263861" y="773844"/>
                </a:lnTo>
                <a:lnTo>
                  <a:pt x="220826" y="759350"/>
                </a:lnTo>
                <a:lnTo>
                  <a:pt x="181104" y="744027"/>
                </a:lnTo>
                <a:lnTo>
                  <a:pt x="144861" y="727923"/>
                </a:lnTo>
                <a:lnTo>
                  <a:pt x="83471" y="693567"/>
                </a:lnTo>
                <a:lnTo>
                  <a:pt x="37981" y="656672"/>
                </a:lnTo>
                <a:lnTo>
                  <a:pt x="9716" y="617631"/>
                </a:lnTo>
                <a:lnTo>
                  <a:pt x="0" y="576833"/>
                </a:lnTo>
                <a:lnTo>
                  <a:pt x="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17980" y="2242566"/>
            <a:ext cx="127000" cy="649605"/>
          </a:xfrm>
          <a:custGeom>
            <a:avLst/>
            <a:gdLst/>
            <a:ahLst/>
            <a:cxnLst/>
            <a:rect l="l" t="t" r="r" b="b"/>
            <a:pathLst>
              <a:path w="127000" h="649605">
                <a:moveTo>
                  <a:pt x="53563" y="522243"/>
                </a:moveTo>
                <a:lnTo>
                  <a:pt x="0" y="522350"/>
                </a:lnTo>
                <a:lnTo>
                  <a:pt x="63753" y="649224"/>
                </a:lnTo>
                <a:lnTo>
                  <a:pt x="120618" y="534924"/>
                </a:lnTo>
                <a:lnTo>
                  <a:pt x="53593" y="534924"/>
                </a:lnTo>
                <a:lnTo>
                  <a:pt x="53563" y="522243"/>
                </a:lnTo>
                <a:close/>
              </a:path>
              <a:path w="127000" h="649605">
                <a:moveTo>
                  <a:pt x="73375" y="522204"/>
                </a:moveTo>
                <a:lnTo>
                  <a:pt x="53563" y="522243"/>
                </a:lnTo>
                <a:lnTo>
                  <a:pt x="53593" y="534924"/>
                </a:lnTo>
                <a:lnTo>
                  <a:pt x="73406" y="534924"/>
                </a:lnTo>
                <a:lnTo>
                  <a:pt x="73375" y="522204"/>
                </a:lnTo>
                <a:close/>
              </a:path>
              <a:path w="127000" h="649605">
                <a:moveTo>
                  <a:pt x="127000" y="522097"/>
                </a:moveTo>
                <a:lnTo>
                  <a:pt x="73375" y="522204"/>
                </a:lnTo>
                <a:lnTo>
                  <a:pt x="73406" y="534924"/>
                </a:lnTo>
                <a:lnTo>
                  <a:pt x="120618" y="534924"/>
                </a:lnTo>
                <a:lnTo>
                  <a:pt x="127000" y="522097"/>
                </a:lnTo>
                <a:close/>
              </a:path>
              <a:path w="127000" h="649605">
                <a:moveTo>
                  <a:pt x="72136" y="0"/>
                </a:moveTo>
                <a:lnTo>
                  <a:pt x="52324" y="0"/>
                </a:lnTo>
                <a:lnTo>
                  <a:pt x="53563" y="522243"/>
                </a:lnTo>
                <a:lnTo>
                  <a:pt x="73375" y="522204"/>
                </a:lnTo>
                <a:lnTo>
                  <a:pt x="721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962" y="4115561"/>
            <a:ext cx="2444496" cy="129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12414" y="947166"/>
            <a:ext cx="2444496" cy="129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12414" y="947166"/>
            <a:ext cx="2444750" cy="1295400"/>
          </a:xfrm>
          <a:custGeom>
            <a:avLst/>
            <a:gdLst/>
            <a:ahLst/>
            <a:cxnLst/>
            <a:rect l="l" t="t" r="r" b="b"/>
            <a:pathLst>
              <a:path w="2444750" h="1295400">
                <a:moveTo>
                  <a:pt x="0" y="91948"/>
                </a:moveTo>
                <a:lnTo>
                  <a:pt x="7223" y="56149"/>
                </a:lnTo>
                <a:lnTo>
                  <a:pt x="26924" y="26924"/>
                </a:lnTo>
                <a:lnTo>
                  <a:pt x="56149" y="7223"/>
                </a:lnTo>
                <a:lnTo>
                  <a:pt x="91948" y="0"/>
                </a:lnTo>
                <a:lnTo>
                  <a:pt x="2352548" y="0"/>
                </a:lnTo>
                <a:lnTo>
                  <a:pt x="2388346" y="7223"/>
                </a:lnTo>
                <a:lnTo>
                  <a:pt x="2417572" y="26924"/>
                </a:lnTo>
                <a:lnTo>
                  <a:pt x="2437272" y="56149"/>
                </a:lnTo>
                <a:lnTo>
                  <a:pt x="2444496" y="91948"/>
                </a:lnTo>
                <a:lnTo>
                  <a:pt x="2444496" y="1203452"/>
                </a:lnTo>
                <a:lnTo>
                  <a:pt x="2437272" y="1239250"/>
                </a:lnTo>
                <a:lnTo>
                  <a:pt x="2417572" y="1268476"/>
                </a:lnTo>
                <a:lnTo>
                  <a:pt x="2388346" y="1288176"/>
                </a:lnTo>
                <a:lnTo>
                  <a:pt x="2352548" y="1295400"/>
                </a:lnTo>
                <a:lnTo>
                  <a:pt x="91948" y="1295400"/>
                </a:lnTo>
                <a:lnTo>
                  <a:pt x="56149" y="1288176"/>
                </a:lnTo>
                <a:lnTo>
                  <a:pt x="26924" y="1268476"/>
                </a:lnTo>
                <a:lnTo>
                  <a:pt x="7223" y="1239250"/>
                </a:lnTo>
                <a:lnTo>
                  <a:pt x="0" y="1203452"/>
                </a:lnTo>
                <a:lnTo>
                  <a:pt x="0" y="91948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56253" y="2600705"/>
            <a:ext cx="1956816" cy="11536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56253" y="2600705"/>
            <a:ext cx="1957070" cy="577215"/>
          </a:xfrm>
          <a:custGeom>
            <a:avLst/>
            <a:gdLst/>
            <a:ahLst/>
            <a:cxnLst/>
            <a:rect l="l" t="t" r="r" b="b"/>
            <a:pathLst>
              <a:path w="1957070" h="577214">
                <a:moveTo>
                  <a:pt x="1956816" y="288417"/>
                </a:moveTo>
                <a:lnTo>
                  <a:pt x="1947100" y="329214"/>
                </a:lnTo>
                <a:lnTo>
                  <a:pt x="1918836" y="368255"/>
                </a:lnTo>
                <a:lnTo>
                  <a:pt x="1873348" y="405150"/>
                </a:lnTo>
                <a:lnTo>
                  <a:pt x="1811960" y="439506"/>
                </a:lnTo>
                <a:lnTo>
                  <a:pt x="1775718" y="455610"/>
                </a:lnTo>
                <a:lnTo>
                  <a:pt x="1735997" y="470933"/>
                </a:lnTo>
                <a:lnTo>
                  <a:pt x="1692963" y="485427"/>
                </a:lnTo>
                <a:lnTo>
                  <a:pt x="1646782" y="499041"/>
                </a:lnTo>
                <a:lnTo>
                  <a:pt x="1597619" y="511728"/>
                </a:lnTo>
                <a:lnTo>
                  <a:pt x="1545640" y="523439"/>
                </a:lnTo>
                <a:lnTo>
                  <a:pt x="1491010" y="534124"/>
                </a:lnTo>
                <a:lnTo>
                  <a:pt x="1433895" y="543735"/>
                </a:lnTo>
                <a:lnTo>
                  <a:pt x="1374460" y="552223"/>
                </a:lnTo>
                <a:lnTo>
                  <a:pt x="1312871" y="559539"/>
                </a:lnTo>
                <a:lnTo>
                  <a:pt x="1249294" y="565635"/>
                </a:lnTo>
                <a:lnTo>
                  <a:pt x="1183893" y="570461"/>
                </a:lnTo>
                <a:lnTo>
                  <a:pt x="1116835" y="573969"/>
                </a:lnTo>
                <a:lnTo>
                  <a:pt x="1048284" y="576109"/>
                </a:lnTo>
                <a:lnTo>
                  <a:pt x="978408" y="576834"/>
                </a:lnTo>
                <a:lnTo>
                  <a:pt x="908531" y="576109"/>
                </a:lnTo>
                <a:lnTo>
                  <a:pt x="839980" y="573969"/>
                </a:lnTo>
                <a:lnTo>
                  <a:pt x="772922" y="570461"/>
                </a:lnTo>
                <a:lnTo>
                  <a:pt x="707521" y="565635"/>
                </a:lnTo>
                <a:lnTo>
                  <a:pt x="643944" y="559539"/>
                </a:lnTo>
                <a:lnTo>
                  <a:pt x="582355" y="552223"/>
                </a:lnTo>
                <a:lnTo>
                  <a:pt x="522920" y="543735"/>
                </a:lnTo>
                <a:lnTo>
                  <a:pt x="465805" y="534124"/>
                </a:lnTo>
                <a:lnTo>
                  <a:pt x="411175" y="523439"/>
                </a:lnTo>
                <a:lnTo>
                  <a:pt x="359196" y="511728"/>
                </a:lnTo>
                <a:lnTo>
                  <a:pt x="310033" y="499041"/>
                </a:lnTo>
                <a:lnTo>
                  <a:pt x="263852" y="485427"/>
                </a:lnTo>
                <a:lnTo>
                  <a:pt x="220818" y="470933"/>
                </a:lnTo>
                <a:lnTo>
                  <a:pt x="181097" y="455610"/>
                </a:lnTo>
                <a:lnTo>
                  <a:pt x="144855" y="439506"/>
                </a:lnTo>
                <a:lnTo>
                  <a:pt x="83467" y="405150"/>
                </a:lnTo>
                <a:lnTo>
                  <a:pt x="37979" y="368255"/>
                </a:lnTo>
                <a:lnTo>
                  <a:pt x="9715" y="329214"/>
                </a:lnTo>
                <a:lnTo>
                  <a:pt x="0" y="288417"/>
                </a:lnTo>
                <a:lnTo>
                  <a:pt x="2456" y="267823"/>
                </a:lnTo>
                <a:lnTo>
                  <a:pt x="21611" y="227854"/>
                </a:lnTo>
                <a:lnTo>
                  <a:pt x="58653" y="189838"/>
                </a:lnTo>
                <a:lnTo>
                  <a:pt x="112256" y="154164"/>
                </a:lnTo>
                <a:lnTo>
                  <a:pt x="181097" y="121223"/>
                </a:lnTo>
                <a:lnTo>
                  <a:pt x="220818" y="105900"/>
                </a:lnTo>
                <a:lnTo>
                  <a:pt x="263852" y="91406"/>
                </a:lnTo>
                <a:lnTo>
                  <a:pt x="310033" y="77792"/>
                </a:lnTo>
                <a:lnTo>
                  <a:pt x="359196" y="65105"/>
                </a:lnTo>
                <a:lnTo>
                  <a:pt x="411175" y="53394"/>
                </a:lnTo>
                <a:lnTo>
                  <a:pt x="465805" y="42709"/>
                </a:lnTo>
                <a:lnTo>
                  <a:pt x="522920" y="33098"/>
                </a:lnTo>
                <a:lnTo>
                  <a:pt x="582355" y="24610"/>
                </a:lnTo>
                <a:lnTo>
                  <a:pt x="643944" y="17294"/>
                </a:lnTo>
                <a:lnTo>
                  <a:pt x="707521" y="11198"/>
                </a:lnTo>
                <a:lnTo>
                  <a:pt x="772922" y="6372"/>
                </a:lnTo>
                <a:lnTo>
                  <a:pt x="839980" y="2864"/>
                </a:lnTo>
                <a:lnTo>
                  <a:pt x="908531" y="724"/>
                </a:lnTo>
                <a:lnTo>
                  <a:pt x="978408" y="0"/>
                </a:lnTo>
                <a:lnTo>
                  <a:pt x="1048284" y="724"/>
                </a:lnTo>
                <a:lnTo>
                  <a:pt x="1116835" y="2864"/>
                </a:lnTo>
                <a:lnTo>
                  <a:pt x="1183893" y="6372"/>
                </a:lnTo>
                <a:lnTo>
                  <a:pt x="1249294" y="11198"/>
                </a:lnTo>
                <a:lnTo>
                  <a:pt x="1312871" y="17294"/>
                </a:lnTo>
                <a:lnTo>
                  <a:pt x="1374460" y="24610"/>
                </a:lnTo>
                <a:lnTo>
                  <a:pt x="1433895" y="33098"/>
                </a:lnTo>
                <a:lnTo>
                  <a:pt x="1491010" y="42709"/>
                </a:lnTo>
                <a:lnTo>
                  <a:pt x="1545640" y="53394"/>
                </a:lnTo>
                <a:lnTo>
                  <a:pt x="1597619" y="65105"/>
                </a:lnTo>
                <a:lnTo>
                  <a:pt x="1646782" y="77792"/>
                </a:lnTo>
                <a:lnTo>
                  <a:pt x="1692963" y="91406"/>
                </a:lnTo>
                <a:lnTo>
                  <a:pt x="1735997" y="105900"/>
                </a:lnTo>
                <a:lnTo>
                  <a:pt x="1775718" y="121223"/>
                </a:lnTo>
                <a:lnTo>
                  <a:pt x="1811960" y="137327"/>
                </a:lnTo>
                <a:lnTo>
                  <a:pt x="1873348" y="171683"/>
                </a:lnTo>
                <a:lnTo>
                  <a:pt x="1918836" y="208578"/>
                </a:lnTo>
                <a:lnTo>
                  <a:pt x="1947100" y="247619"/>
                </a:lnTo>
                <a:lnTo>
                  <a:pt x="1956816" y="288417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56253" y="2889123"/>
            <a:ext cx="1957070" cy="865505"/>
          </a:xfrm>
          <a:custGeom>
            <a:avLst/>
            <a:gdLst/>
            <a:ahLst/>
            <a:cxnLst/>
            <a:rect l="l" t="t" r="r" b="b"/>
            <a:pathLst>
              <a:path w="1957070" h="865504">
                <a:moveTo>
                  <a:pt x="1956816" y="0"/>
                </a:moveTo>
                <a:lnTo>
                  <a:pt x="1956816" y="576834"/>
                </a:lnTo>
                <a:lnTo>
                  <a:pt x="1954359" y="597427"/>
                </a:lnTo>
                <a:lnTo>
                  <a:pt x="1935204" y="637396"/>
                </a:lnTo>
                <a:lnTo>
                  <a:pt x="1898162" y="675412"/>
                </a:lnTo>
                <a:lnTo>
                  <a:pt x="1844559" y="711086"/>
                </a:lnTo>
                <a:lnTo>
                  <a:pt x="1775718" y="744027"/>
                </a:lnTo>
                <a:lnTo>
                  <a:pt x="1735997" y="759350"/>
                </a:lnTo>
                <a:lnTo>
                  <a:pt x="1692963" y="773844"/>
                </a:lnTo>
                <a:lnTo>
                  <a:pt x="1646782" y="787458"/>
                </a:lnTo>
                <a:lnTo>
                  <a:pt x="1597619" y="800145"/>
                </a:lnTo>
                <a:lnTo>
                  <a:pt x="1545640" y="811856"/>
                </a:lnTo>
                <a:lnTo>
                  <a:pt x="1491010" y="822541"/>
                </a:lnTo>
                <a:lnTo>
                  <a:pt x="1433895" y="832152"/>
                </a:lnTo>
                <a:lnTo>
                  <a:pt x="1374460" y="840640"/>
                </a:lnTo>
                <a:lnTo>
                  <a:pt x="1312871" y="847956"/>
                </a:lnTo>
                <a:lnTo>
                  <a:pt x="1249294" y="854052"/>
                </a:lnTo>
                <a:lnTo>
                  <a:pt x="1183893" y="858878"/>
                </a:lnTo>
                <a:lnTo>
                  <a:pt x="1116835" y="862386"/>
                </a:lnTo>
                <a:lnTo>
                  <a:pt x="1048284" y="864526"/>
                </a:lnTo>
                <a:lnTo>
                  <a:pt x="978408" y="865251"/>
                </a:lnTo>
                <a:lnTo>
                  <a:pt x="908531" y="864526"/>
                </a:lnTo>
                <a:lnTo>
                  <a:pt x="839980" y="862386"/>
                </a:lnTo>
                <a:lnTo>
                  <a:pt x="772922" y="858878"/>
                </a:lnTo>
                <a:lnTo>
                  <a:pt x="707521" y="854052"/>
                </a:lnTo>
                <a:lnTo>
                  <a:pt x="643944" y="847956"/>
                </a:lnTo>
                <a:lnTo>
                  <a:pt x="582355" y="840640"/>
                </a:lnTo>
                <a:lnTo>
                  <a:pt x="522920" y="832152"/>
                </a:lnTo>
                <a:lnTo>
                  <a:pt x="465805" y="822541"/>
                </a:lnTo>
                <a:lnTo>
                  <a:pt x="411175" y="811856"/>
                </a:lnTo>
                <a:lnTo>
                  <a:pt x="359196" y="800145"/>
                </a:lnTo>
                <a:lnTo>
                  <a:pt x="310033" y="787458"/>
                </a:lnTo>
                <a:lnTo>
                  <a:pt x="263852" y="773844"/>
                </a:lnTo>
                <a:lnTo>
                  <a:pt x="220818" y="759350"/>
                </a:lnTo>
                <a:lnTo>
                  <a:pt x="181097" y="744027"/>
                </a:lnTo>
                <a:lnTo>
                  <a:pt x="144855" y="727923"/>
                </a:lnTo>
                <a:lnTo>
                  <a:pt x="83467" y="693567"/>
                </a:lnTo>
                <a:lnTo>
                  <a:pt x="37979" y="656672"/>
                </a:lnTo>
                <a:lnTo>
                  <a:pt x="9715" y="617631"/>
                </a:lnTo>
                <a:lnTo>
                  <a:pt x="0" y="576834"/>
                </a:lnTo>
                <a:lnTo>
                  <a:pt x="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72432" y="2239517"/>
            <a:ext cx="127000" cy="649605"/>
          </a:xfrm>
          <a:custGeom>
            <a:avLst/>
            <a:gdLst/>
            <a:ahLst/>
            <a:cxnLst/>
            <a:rect l="l" t="t" r="r" b="b"/>
            <a:pathLst>
              <a:path w="127000" h="649605">
                <a:moveTo>
                  <a:pt x="53563" y="522243"/>
                </a:moveTo>
                <a:lnTo>
                  <a:pt x="0" y="522351"/>
                </a:lnTo>
                <a:lnTo>
                  <a:pt x="63753" y="649224"/>
                </a:lnTo>
                <a:lnTo>
                  <a:pt x="120618" y="534924"/>
                </a:lnTo>
                <a:lnTo>
                  <a:pt x="53593" y="534924"/>
                </a:lnTo>
                <a:lnTo>
                  <a:pt x="53563" y="522243"/>
                </a:lnTo>
                <a:close/>
              </a:path>
              <a:path w="127000" h="649605">
                <a:moveTo>
                  <a:pt x="73375" y="522204"/>
                </a:moveTo>
                <a:lnTo>
                  <a:pt x="53563" y="522243"/>
                </a:lnTo>
                <a:lnTo>
                  <a:pt x="53593" y="534924"/>
                </a:lnTo>
                <a:lnTo>
                  <a:pt x="73405" y="534924"/>
                </a:lnTo>
                <a:lnTo>
                  <a:pt x="73375" y="522204"/>
                </a:lnTo>
                <a:close/>
              </a:path>
              <a:path w="127000" h="649605">
                <a:moveTo>
                  <a:pt x="127000" y="522097"/>
                </a:moveTo>
                <a:lnTo>
                  <a:pt x="73375" y="522204"/>
                </a:lnTo>
                <a:lnTo>
                  <a:pt x="73405" y="534924"/>
                </a:lnTo>
                <a:lnTo>
                  <a:pt x="120618" y="534924"/>
                </a:lnTo>
                <a:lnTo>
                  <a:pt x="127000" y="522097"/>
                </a:lnTo>
                <a:close/>
              </a:path>
              <a:path w="127000" h="649605">
                <a:moveTo>
                  <a:pt x="72135" y="0"/>
                </a:moveTo>
                <a:lnTo>
                  <a:pt x="52323" y="0"/>
                </a:lnTo>
                <a:lnTo>
                  <a:pt x="53563" y="522243"/>
                </a:lnTo>
                <a:lnTo>
                  <a:pt x="73375" y="522204"/>
                </a:lnTo>
                <a:lnTo>
                  <a:pt x="72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97959" y="3751326"/>
            <a:ext cx="76200" cy="650875"/>
          </a:xfrm>
          <a:custGeom>
            <a:avLst/>
            <a:gdLst/>
            <a:ahLst/>
            <a:cxnLst/>
            <a:rect l="l" t="t" r="r" b="b"/>
            <a:pathLst>
              <a:path w="76200" h="650875">
                <a:moveTo>
                  <a:pt x="28163" y="574581"/>
                </a:moveTo>
                <a:lnTo>
                  <a:pt x="0" y="574675"/>
                </a:lnTo>
                <a:lnTo>
                  <a:pt x="38226" y="650748"/>
                </a:lnTo>
                <a:lnTo>
                  <a:pt x="69818" y="587248"/>
                </a:lnTo>
                <a:lnTo>
                  <a:pt x="28193" y="587248"/>
                </a:lnTo>
                <a:lnTo>
                  <a:pt x="28163" y="574581"/>
                </a:lnTo>
                <a:close/>
              </a:path>
              <a:path w="76200" h="650875">
                <a:moveTo>
                  <a:pt x="47975" y="574515"/>
                </a:moveTo>
                <a:lnTo>
                  <a:pt x="28163" y="574581"/>
                </a:lnTo>
                <a:lnTo>
                  <a:pt x="28193" y="587248"/>
                </a:lnTo>
                <a:lnTo>
                  <a:pt x="48005" y="587248"/>
                </a:lnTo>
                <a:lnTo>
                  <a:pt x="47975" y="574515"/>
                </a:lnTo>
                <a:close/>
              </a:path>
              <a:path w="76200" h="650875">
                <a:moveTo>
                  <a:pt x="76200" y="574421"/>
                </a:moveTo>
                <a:lnTo>
                  <a:pt x="47975" y="574515"/>
                </a:lnTo>
                <a:lnTo>
                  <a:pt x="48005" y="587248"/>
                </a:lnTo>
                <a:lnTo>
                  <a:pt x="69818" y="587248"/>
                </a:lnTo>
                <a:lnTo>
                  <a:pt x="76200" y="574421"/>
                </a:lnTo>
                <a:close/>
              </a:path>
              <a:path w="76200" h="650875">
                <a:moveTo>
                  <a:pt x="46608" y="0"/>
                </a:moveTo>
                <a:lnTo>
                  <a:pt x="26796" y="0"/>
                </a:lnTo>
                <a:lnTo>
                  <a:pt x="28163" y="574581"/>
                </a:lnTo>
                <a:lnTo>
                  <a:pt x="47975" y="574515"/>
                </a:lnTo>
                <a:lnTo>
                  <a:pt x="46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12414" y="4112514"/>
            <a:ext cx="2444496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12414" y="4112514"/>
            <a:ext cx="2444750" cy="1295400"/>
          </a:xfrm>
          <a:custGeom>
            <a:avLst/>
            <a:gdLst/>
            <a:ahLst/>
            <a:cxnLst/>
            <a:rect l="l" t="t" r="r" b="b"/>
            <a:pathLst>
              <a:path w="2444750" h="1295400">
                <a:moveTo>
                  <a:pt x="0" y="91948"/>
                </a:moveTo>
                <a:lnTo>
                  <a:pt x="7223" y="56149"/>
                </a:lnTo>
                <a:lnTo>
                  <a:pt x="26924" y="26924"/>
                </a:lnTo>
                <a:lnTo>
                  <a:pt x="56149" y="7223"/>
                </a:lnTo>
                <a:lnTo>
                  <a:pt x="91948" y="0"/>
                </a:lnTo>
                <a:lnTo>
                  <a:pt x="2352548" y="0"/>
                </a:lnTo>
                <a:lnTo>
                  <a:pt x="2388346" y="7223"/>
                </a:lnTo>
                <a:lnTo>
                  <a:pt x="2417572" y="26924"/>
                </a:lnTo>
                <a:lnTo>
                  <a:pt x="2437272" y="56149"/>
                </a:lnTo>
                <a:lnTo>
                  <a:pt x="2444496" y="91948"/>
                </a:lnTo>
                <a:lnTo>
                  <a:pt x="2444496" y="1203452"/>
                </a:lnTo>
                <a:lnTo>
                  <a:pt x="2437272" y="1239250"/>
                </a:lnTo>
                <a:lnTo>
                  <a:pt x="2417572" y="1268476"/>
                </a:lnTo>
                <a:lnTo>
                  <a:pt x="2388346" y="1288176"/>
                </a:lnTo>
                <a:lnTo>
                  <a:pt x="2352548" y="1295400"/>
                </a:lnTo>
                <a:lnTo>
                  <a:pt x="91948" y="1295400"/>
                </a:lnTo>
                <a:lnTo>
                  <a:pt x="56149" y="1288176"/>
                </a:lnTo>
                <a:lnTo>
                  <a:pt x="26924" y="1268476"/>
                </a:lnTo>
                <a:lnTo>
                  <a:pt x="7223" y="1239250"/>
                </a:lnTo>
                <a:lnTo>
                  <a:pt x="0" y="1203452"/>
                </a:lnTo>
                <a:lnTo>
                  <a:pt x="0" y="91948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66865" y="947166"/>
            <a:ext cx="2444495" cy="1295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66865" y="947166"/>
            <a:ext cx="2444750" cy="1295400"/>
          </a:xfrm>
          <a:custGeom>
            <a:avLst/>
            <a:gdLst/>
            <a:ahLst/>
            <a:cxnLst/>
            <a:rect l="l" t="t" r="r" b="b"/>
            <a:pathLst>
              <a:path w="2444750" h="1295400">
                <a:moveTo>
                  <a:pt x="0" y="91948"/>
                </a:moveTo>
                <a:lnTo>
                  <a:pt x="7223" y="56149"/>
                </a:lnTo>
                <a:lnTo>
                  <a:pt x="26924" y="26924"/>
                </a:lnTo>
                <a:lnTo>
                  <a:pt x="56149" y="7223"/>
                </a:lnTo>
                <a:lnTo>
                  <a:pt x="91948" y="0"/>
                </a:lnTo>
                <a:lnTo>
                  <a:pt x="2352548" y="0"/>
                </a:lnTo>
                <a:lnTo>
                  <a:pt x="2388346" y="7223"/>
                </a:lnTo>
                <a:lnTo>
                  <a:pt x="2417572" y="26924"/>
                </a:lnTo>
                <a:lnTo>
                  <a:pt x="2437272" y="56149"/>
                </a:lnTo>
                <a:lnTo>
                  <a:pt x="2444495" y="91948"/>
                </a:lnTo>
                <a:lnTo>
                  <a:pt x="2444495" y="1203452"/>
                </a:lnTo>
                <a:lnTo>
                  <a:pt x="2437272" y="1239250"/>
                </a:lnTo>
                <a:lnTo>
                  <a:pt x="2417571" y="1268476"/>
                </a:lnTo>
                <a:lnTo>
                  <a:pt x="2388346" y="1288176"/>
                </a:lnTo>
                <a:lnTo>
                  <a:pt x="2352548" y="1295400"/>
                </a:lnTo>
                <a:lnTo>
                  <a:pt x="91948" y="1295400"/>
                </a:lnTo>
                <a:lnTo>
                  <a:pt x="56149" y="1288176"/>
                </a:lnTo>
                <a:lnTo>
                  <a:pt x="26924" y="1268476"/>
                </a:lnTo>
                <a:lnTo>
                  <a:pt x="7223" y="1239250"/>
                </a:lnTo>
                <a:lnTo>
                  <a:pt x="0" y="1203452"/>
                </a:lnTo>
                <a:lnTo>
                  <a:pt x="0" y="91948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10705" y="2600705"/>
            <a:ext cx="1956816" cy="11536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10705" y="2600705"/>
            <a:ext cx="1957070" cy="577215"/>
          </a:xfrm>
          <a:custGeom>
            <a:avLst/>
            <a:gdLst/>
            <a:ahLst/>
            <a:cxnLst/>
            <a:rect l="l" t="t" r="r" b="b"/>
            <a:pathLst>
              <a:path w="1957070" h="577214">
                <a:moveTo>
                  <a:pt x="1956816" y="288417"/>
                </a:moveTo>
                <a:lnTo>
                  <a:pt x="1947100" y="329214"/>
                </a:lnTo>
                <a:lnTo>
                  <a:pt x="1918836" y="368255"/>
                </a:lnTo>
                <a:lnTo>
                  <a:pt x="1873348" y="405150"/>
                </a:lnTo>
                <a:lnTo>
                  <a:pt x="1811960" y="439506"/>
                </a:lnTo>
                <a:lnTo>
                  <a:pt x="1775718" y="455610"/>
                </a:lnTo>
                <a:lnTo>
                  <a:pt x="1735997" y="470933"/>
                </a:lnTo>
                <a:lnTo>
                  <a:pt x="1692963" y="485427"/>
                </a:lnTo>
                <a:lnTo>
                  <a:pt x="1646782" y="499041"/>
                </a:lnTo>
                <a:lnTo>
                  <a:pt x="1597619" y="511728"/>
                </a:lnTo>
                <a:lnTo>
                  <a:pt x="1545640" y="523439"/>
                </a:lnTo>
                <a:lnTo>
                  <a:pt x="1491010" y="534124"/>
                </a:lnTo>
                <a:lnTo>
                  <a:pt x="1433895" y="543735"/>
                </a:lnTo>
                <a:lnTo>
                  <a:pt x="1374460" y="552223"/>
                </a:lnTo>
                <a:lnTo>
                  <a:pt x="1312871" y="559539"/>
                </a:lnTo>
                <a:lnTo>
                  <a:pt x="1249294" y="565635"/>
                </a:lnTo>
                <a:lnTo>
                  <a:pt x="1183893" y="570461"/>
                </a:lnTo>
                <a:lnTo>
                  <a:pt x="1116835" y="573969"/>
                </a:lnTo>
                <a:lnTo>
                  <a:pt x="1048284" y="576109"/>
                </a:lnTo>
                <a:lnTo>
                  <a:pt x="978408" y="576834"/>
                </a:lnTo>
                <a:lnTo>
                  <a:pt x="908531" y="576109"/>
                </a:lnTo>
                <a:lnTo>
                  <a:pt x="839980" y="573969"/>
                </a:lnTo>
                <a:lnTo>
                  <a:pt x="772922" y="570461"/>
                </a:lnTo>
                <a:lnTo>
                  <a:pt x="707521" y="565635"/>
                </a:lnTo>
                <a:lnTo>
                  <a:pt x="643944" y="559539"/>
                </a:lnTo>
                <a:lnTo>
                  <a:pt x="582355" y="552223"/>
                </a:lnTo>
                <a:lnTo>
                  <a:pt x="522920" y="543735"/>
                </a:lnTo>
                <a:lnTo>
                  <a:pt x="465805" y="534124"/>
                </a:lnTo>
                <a:lnTo>
                  <a:pt x="411175" y="523439"/>
                </a:lnTo>
                <a:lnTo>
                  <a:pt x="359196" y="511728"/>
                </a:lnTo>
                <a:lnTo>
                  <a:pt x="310033" y="499041"/>
                </a:lnTo>
                <a:lnTo>
                  <a:pt x="263852" y="485427"/>
                </a:lnTo>
                <a:lnTo>
                  <a:pt x="220818" y="470933"/>
                </a:lnTo>
                <a:lnTo>
                  <a:pt x="181097" y="455610"/>
                </a:lnTo>
                <a:lnTo>
                  <a:pt x="144855" y="439506"/>
                </a:lnTo>
                <a:lnTo>
                  <a:pt x="83467" y="405150"/>
                </a:lnTo>
                <a:lnTo>
                  <a:pt x="37979" y="368255"/>
                </a:lnTo>
                <a:lnTo>
                  <a:pt x="9715" y="329214"/>
                </a:lnTo>
                <a:lnTo>
                  <a:pt x="0" y="288417"/>
                </a:lnTo>
                <a:lnTo>
                  <a:pt x="2456" y="267823"/>
                </a:lnTo>
                <a:lnTo>
                  <a:pt x="21611" y="227854"/>
                </a:lnTo>
                <a:lnTo>
                  <a:pt x="58653" y="189838"/>
                </a:lnTo>
                <a:lnTo>
                  <a:pt x="112256" y="154164"/>
                </a:lnTo>
                <a:lnTo>
                  <a:pt x="181097" y="121223"/>
                </a:lnTo>
                <a:lnTo>
                  <a:pt x="220818" y="105900"/>
                </a:lnTo>
                <a:lnTo>
                  <a:pt x="263852" y="91406"/>
                </a:lnTo>
                <a:lnTo>
                  <a:pt x="310033" y="77792"/>
                </a:lnTo>
                <a:lnTo>
                  <a:pt x="359196" y="65105"/>
                </a:lnTo>
                <a:lnTo>
                  <a:pt x="411175" y="53394"/>
                </a:lnTo>
                <a:lnTo>
                  <a:pt x="465805" y="42709"/>
                </a:lnTo>
                <a:lnTo>
                  <a:pt x="522920" y="33098"/>
                </a:lnTo>
                <a:lnTo>
                  <a:pt x="582355" y="24610"/>
                </a:lnTo>
                <a:lnTo>
                  <a:pt x="643944" y="17294"/>
                </a:lnTo>
                <a:lnTo>
                  <a:pt x="707521" y="11198"/>
                </a:lnTo>
                <a:lnTo>
                  <a:pt x="772922" y="6372"/>
                </a:lnTo>
                <a:lnTo>
                  <a:pt x="839980" y="2864"/>
                </a:lnTo>
                <a:lnTo>
                  <a:pt x="908531" y="724"/>
                </a:lnTo>
                <a:lnTo>
                  <a:pt x="978408" y="0"/>
                </a:lnTo>
                <a:lnTo>
                  <a:pt x="1048284" y="724"/>
                </a:lnTo>
                <a:lnTo>
                  <a:pt x="1116835" y="2864"/>
                </a:lnTo>
                <a:lnTo>
                  <a:pt x="1183893" y="6372"/>
                </a:lnTo>
                <a:lnTo>
                  <a:pt x="1249294" y="11198"/>
                </a:lnTo>
                <a:lnTo>
                  <a:pt x="1312871" y="17294"/>
                </a:lnTo>
                <a:lnTo>
                  <a:pt x="1374460" y="24610"/>
                </a:lnTo>
                <a:lnTo>
                  <a:pt x="1433895" y="33098"/>
                </a:lnTo>
                <a:lnTo>
                  <a:pt x="1491010" y="42709"/>
                </a:lnTo>
                <a:lnTo>
                  <a:pt x="1545640" y="53394"/>
                </a:lnTo>
                <a:lnTo>
                  <a:pt x="1597619" y="65105"/>
                </a:lnTo>
                <a:lnTo>
                  <a:pt x="1646782" y="77792"/>
                </a:lnTo>
                <a:lnTo>
                  <a:pt x="1692963" y="91406"/>
                </a:lnTo>
                <a:lnTo>
                  <a:pt x="1735997" y="105900"/>
                </a:lnTo>
                <a:lnTo>
                  <a:pt x="1775718" y="121223"/>
                </a:lnTo>
                <a:lnTo>
                  <a:pt x="1811960" y="137327"/>
                </a:lnTo>
                <a:lnTo>
                  <a:pt x="1873348" y="171683"/>
                </a:lnTo>
                <a:lnTo>
                  <a:pt x="1918836" y="208578"/>
                </a:lnTo>
                <a:lnTo>
                  <a:pt x="1947100" y="247619"/>
                </a:lnTo>
                <a:lnTo>
                  <a:pt x="1956816" y="288417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10705" y="2889123"/>
            <a:ext cx="1957070" cy="865505"/>
          </a:xfrm>
          <a:custGeom>
            <a:avLst/>
            <a:gdLst/>
            <a:ahLst/>
            <a:cxnLst/>
            <a:rect l="l" t="t" r="r" b="b"/>
            <a:pathLst>
              <a:path w="1957070" h="865504">
                <a:moveTo>
                  <a:pt x="1956816" y="0"/>
                </a:moveTo>
                <a:lnTo>
                  <a:pt x="1956816" y="576834"/>
                </a:lnTo>
                <a:lnTo>
                  <a:pt x="1954359" y="597427"/>
                </a:lnTo>
                <a:lnTo>
                  <a:pt x="1935204" y="637396"/>
                </a:lnTo>
                <a:lnTo>
                  <a:pt x="1898162" y="675412"/>
                </a:lnTo>
                <a:lnTo>
                  <a:pt x="1844559" y="711086"/>
                </a:lnTo>
                <a:lnTo>
                  <a:pt x="1775718" y="744027"/>
                </a:lnTo>
                <a:lnTo>
                  <a:pt x="1735997" y="759350"/>
                </a:lnTo>
                <a:lnTo>
                  <a:pt x="1692963" y="773844"/>
                </a:lnTo>
                <a:lnTo>
                  <a:pt x="1646782" y="787458"/>
                </a:lnTo>
                <a:lnTo>
                  <a:pt x="1597619" y="800145"/>
                </a:lnTo>
                <a:lnTo>
                  <a:pt x="1545640" y="811856"/>
                </a:lnTo>
                <a:lnTo>
                  <a:pt x="1491010" y="822541"/>
                </a:lnTo>
                <a:lnTo>
                  <a:pt x="1433895" y="832152"/>
                </a:lnTo>
                <a:lnTo>
                  <a:pt x="1374460" y="840640"/>
                </a:lnTo>
                <a:lnTo>
                  <a:pt x="1312871" y="847956"/>
                </a:lnTo>
                <a:lnTo>
                  <a:pt x="1249294" y="854052"/>
                </a:lnTo>
                <a:lnTo>
                  <a:pt x="1183893" y="858878"/>
                </a:lnTo>
                <a:lnTo>
                  <a:pt x="1116835" y="862386"/>
                </a:lnTo>
                <a:lnTo>
                  <a:pt x="1048284" y="864526"/>
                </a:lnTo>
                <a:lnTo>
                  <a:pt x="978408" y="865251"/>
                </a:lnTo>
                <a:lnTo>
                  <a:pt x="908531" y="864526"/>
                </a:lnTo>
                <a:lnTo>
                  <a:pt x="839980" y="862386"/>
                </a:lnTo>
                <a:lnTo>
                  <a:pt x="772922" y="858878"/>
                </a:lnTo>
                <a:lnTo>
                  <a:pt x="707521" y="854052"/>
                </a:lnTo>
                <a:lnTo>
                  <a:pt x="643944" y="847956"/>
                </a:lnTo>
                <a:lnTo>
                  <a:pt x="582355" y="840640"/>
                </a:lnTo>
                <a:lnTo>
                  <a:pt x="522920" y="832152"/>
                </a:lnTo>
                <a:lnTo>
                  <a:pt x="465805" y="822541"/>
                </a:lnTo>
                <a:lnTo>
                  <a:pt x="411175" y="811856"/>
                </a:lnTo>
                <a:lnTo>
                  <a:pt x="359196" y="800145"/>
                </a:lnTo>
                <a:lnTo>
                  <a:pt x="310033" y="787458"/>
                </a:lnTo>
                <a:lnTo>
                  <a:pt x="263852" y="773844"/>
                </a:lnTo>
                <a:lnTo>
                  <a:pt x="220818" y="759350"/>
                </a:lnTo>
                <a:lnTo>
                  <a:pt x="181097" y="744027"/>
                </a:lnTo>
                <a:lnTo>
                  <a:pt x="144855" y="727923"/>
                </a:lnTo>
                <a:lnTo>
                  <a:pt x="83467" y="693567"/>
                </a:lnTo>
                <a:lnTo>
                  <a:pt x="37979" y="656672"/>
                </a:lnTo>
                <a:lnTo>
                  <a:pt x="9715" y="617631"/>
                </a:lnTo>
                <a:lnTo>
                  <a:pt x="0" y="576834"/>
                </a:lnTo>
                <a:lnTo>
                  <a:pt x="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26883" y="2239517"/>
            <a:ext cx="127000" cy="649605"/>
          </a:xfrm>
          <a:custGeom>
            <a:avLst/>
            <a:gdLst/>
            <a:ahLst/>
            <a:cxnLst/>
            <a:rect l="l" t="t" r="r" b="b"/>
            <a:pathLst>
              <a:path w="127000" h="649605">
                <a:moveTo>
                  <a:pt x="53563" y="522243"/>
                </a:moveTo>
                <a:lnTo>
                  <a:pt x="0" y="522351"/>
                </a:lnTo>
                <a:lnTo>
                  <a:pt x="63754" y="649224"/>
                </a:lnTo>
                <a:lnTo>
                  <a:pt x="120618" y="534924"/>
                </a:lnTo>
                <a:lnTo>
                  <a:pt x="53594" y="534924"/>
                </a:lnTo>
                <a:lnTo>
                  <a:pt x="53563" y="522243"/>
                </a:lnTo>
                <a:close/>
              </a:path>
              <a:path w="127000" h="649605">
                <a:moveTo>
                  <a:pt x="73375" y="522204"/>
                </a:moveTo>
                <a:lnTo>
                  <a:pt x="53563" y="522243"/>
                </a:lnTo>
                <a:lnTo>
                  <a:pt x="53594" y="534924"/>
                </a:lnTo>
                <a:lnTo>
                  <a:pt x="73406" y="534924"/>
                </a:lnTo>
                <a:lnTo>
                  <a:pt x="73375" y="522204"/>
                </a:lnTo>
                <a:close/>
              </a:path>
              <a:path w="127000" h="649605">
                <a:moveTo>
                  <a:pt x="127000" y="522097"/>
                </a:moveTo>
                <a:lnTo>
                  <a:pt x="73375" y="522204"/>
                </a:lnTo>
                <a:lnTo>
                  <a:pt x="73406" y="534924"/>
                </a:lnTo>
                <a:lnTo>
                  <a:pt x="120618" y="534924"/>
                </a:lnTo>
                <a:lnTo>
                  <a:pt x="127000" y="522097"/>
                </a:lnTo>
                <a:close/>
              </a:path>
              <a:path w="127000" h="649605">
                <a:moveTo>
                  <a:pt x="72136" y="0"/>
                </a:moveTo>
                <a:lnTo>
                  <a:pt x="52324" y="0"/>
                </a:lnTo>
                <a:lnTo>
                  <a:pt x="53563" y="522243"/>
                </a:lnTo>
                <a:lnTo>
                  <a:pt x="73375" y="522204"/>
                </a:lnTo>
                <a:lnTo>
                  <a:pt x="721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52410" y="3751326"/>
            <a:ext cx="76200" cy="650875"/>
          </a:xfrm>
          <a:custGeom>
            <a:avLst/>
            <a:gdLst/>
            <a:ahLst/>
            <a:cxnLst/>
            <a:rect l="l" t="t" r="r" b="b"/>
            <a:pathLst>
              <a:path w="76200" h="650875">
                <a:moveTo>
                  <a:pt x="28163" y="574581"/>
                </a:moveTo>
                <a:lnTo>
                  <a:pt x="0" y="574675"/>
                </a:lnTo>
                <a:lnTo>
                  <a:pt x="38227" y="650748"/>
                </a:lnTo>
                <a:lnTo>
                  <a:pt x="69818" y="587248"/>
                </a:lnTo>
                <a:lnTo>
                  <a:pt x="28194" y="587248"/>
                </a:lnTo>
                <a:lnTo>
                  <a:pt x="28163" y="574581"/>
                </a:lnTo>
                <a:close/>
              </a:path>
              <a:path w="76200" h="650875">
                <a:moveTo>
                  <a:pt x="47975" y="574515"/>
                </a:moveTo>
                <a:lnTo>
                  <a:pt x="28163" y="574581"/>
                </a:lnTo>
                <a:lnTo>
                  <a:pt x="28194" y="587248"/>
                </a:lnTo>
                <a:lnTo>
                  <a:pt x="48006" y="587248"/>
                </a:lnTo>
                <a:lnTo>
                  <a:pt x="47975" y="574515"/>
                </a:lnTo>
                <a:close/>
              </a:path>
              <a:path w="76200" h="650875">
                <a:moveTo>
                  <a:pt x="76200" y="574421"/>
                </a:moveTo>
                <a:lnTo>
                  <a:pt x="47975" y="574515"/>
                </a:lnTo>
                <a:lnTo>
                  <a:pt x="48006" y="587248"/>
                </a:lnTo>
                <a:lnTo>
                  <a:pt x="69818" y="587248"/>
                </a:lnTo>
                <a:lnTo>
                  <a:pt x="76200" y="574421"/>
                </a:lnTo>
                <a:close/>
              </a:path>
              <a:path w="76200" h="650875">
                <a:moveTo>
                  <a:pt x="46609" y="0"/>
                </a:moveTo>
                <a:lnTo>
                  <a:pt x="26797" y="0"/>
                </a:lnTo>
                <a:lnTo>
                  <a:pt x="28163" y="574581"/>
                </a:lnTo>
                <a:lnTo>
                  <a:pt x="47975" y="574515"/>
                </a:lnTo>
                <a:lnTo>
                  <a:pt x="466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66865" y="4112514"/>
            <a:ext cx="2444495" cy="129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66865" y="4112514"/>
            <a:ext cx="2444750" cy="1295400"/>
          </a:xfrm>
          <a:custGeom>
            <a:avLst/>
            <a:gdLst/>
            <a:ahLst/>
            <a:cxnLst/>
            <a:rect l="l" t="t" r="r" b="b"/>
            <a:pathLst>
              <a:path w="2444750" h="1295400">
                <a:moveTo>
                  <a:pt x="0" y="91948"/>
                </a:moveTo>
                <a:lnTo>
                  <a:pt x="7223" y="56149"/>
                </a:lnTo>
                <a:lnTo>
                  <a:pt x="26924" y="26924"/>
                </a:lnTo>
                <a:lnTo>
                  <a:pt x="56149" y="7223"/>
                </a:lnTo>
                <a:lnTo>
                  <a:pt x="91948" y="0"/>
                </a:lnTo>
                <a:lnTo>
                  <a:pt x="2352548" y="0"/>
                </a:lnTo>
                <a:lnTo>
                  <a:pt x="2388346" y="7223"/>
                </a:lnTo>
                <a:lnTo>
                  <a:pt x="2417572" y="26924"/>
                </a:lnTo>
                <a:lnTo>
                  <a:pt x="2437272" y="56149"/>
                </a:lnTo>
                <a:lnTo>
                  <a:pt x="2444495" y="91948"/>
                </a:lnTo>
                <a:lnTo>
                  <a:pt x="2444495" y="1203452"/>
                </a:lnTo>
                <a:lnTo>
                  <a:pt x="2437272" y="1239250"/>
                </a:lnTo>
                <a:lnTo>
                  <a:pt x="2417571" y="1268476"/>
                </a:lnTo>
                <a:lnTo>
                  <a:pt x="2388346" y="1288176"/>
                </a:lnTo>
                <a:lnTo>
                  <a:pt x="2352548" y="1295400"/>
                </a:lnTo>
                <a:lnTo>
                  <a:pt x="91948" y="1295400"/>
                </a:lnTo>
                <a:lnTo>
                  <a:pt x="56149" y="1288176"/>
                </a:lnTo>
                <a:lnTo>
                  <a:pt x="26924" y="1268476"/>
                </a:lnTo>
                <a:lnTo>
                  <a:pt x="7223" y="1239250"/>
                </a:lnTo>
                <a:lnTo>
                  <a:pt x="0" y="1203452"/>
                </a:lnTo>
                <a:lnTo>
                  <a:pt x="0" y="91948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892298" y="107442"/>
            <a:ext cx="3641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heavy" spc="-5" dirty="0">
                <a:uFill>
                  <a:solidFill>
                    <a:srgbClr val="FFFFFF"/>
                  </a:solidFill>
                </a:uFill>
              </a:rPr>
              <a:t>Branches </a:t>
            </a:r>
            <a:r>
              <a:rPr u="heavy" dirty="0">
                <a:uFill>
                  <a:solidFill>
                    <a:srgbClr val="FFFFFF"/>
                  </a:solidFill>
                </a:uFill>
              </a:rPr>
              <a:t>of</a:t>
            </a:r>
            <a:r>
              <a:rPr u="heavy" spc="-18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FFFF"/>
                  </a:solidFill>
                </a:uFill>
              </a:rPr>
              <a:t>Accounting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04189" y="1244853"/>
            <a:ext cx="2105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Financial</a:t>
            </a:r>
            <a:r>
              <a:rPr sz="1800" b="1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Accounting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00450" y="1321053"/>
            <a:ext cx="1631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Cost</a:t>
            </a:r>
            <a:r>
              <a:rPr sz="1800" b="1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Accounting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05550" y="1272032"/>
            <a:ext cx="233616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FFFFFF"/>
                </a:solidFill>
                <a:latin typeface="Times New Roman"/>
                <a:cs typeface="Times New Roman"/>
              </a:rPr>
              <a:t>Management</a:t>
            </a:r>
            <a:r>
              <a:rPr sz="1700" b="1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FFFFFF"/>
                </a:solidFill>
                <a:latin typeface="Times New Roman"/>
                <a:cs typeface="Times New Roman"/>
              </a:rPr>
              <a:t>Accounting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2140" y="4217289"/>
            <a:ext cx="17278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Journal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Ledger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Trial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balance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Final</a:t>
            </a:r>
            <a:r>
              <a:rPr sz="18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accounts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02278" y="4217289"/>
            <a:ext cx="21209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Cost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Sheet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Job &amp;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Contract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r>
              <a:rPr sz="18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Costing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Operating</a:t>
            </a:r>
            <a:r>
              <a:rPr sz="18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Costing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45733" y="4217289"/>
            <a:ext cx="24784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Ratio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analysis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Break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even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point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Standard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Costing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Analysis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financial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8098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EBF0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776" y="0"/>
            <a:ext cx="8878824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19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939" y="96723"/>
            <a:ext cx="4803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Basic accounting</a:t>
            </a:r>
            <a:r>
              <a:rPr spc="-55" dirty="0"/>
              <a:t> </a:t>
            </a:r>
            <a:r>
              <a:rPr spc="-25" dirty="0"/>
              <a:t>Terminologies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644" y="653519"/>
            <a:ext cx="3362325" cy="514794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6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Business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Transaction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Entry &amp;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Narration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Goods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Profit &amp;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Loss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Assets, Liabilities &amp; Net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worth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6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Capital &amp;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Drawing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Expenditure and types of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expenditure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Discount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dirty="0">
                <a:latin typeface="Times New Roman"/>
                <a:cs typeface="Times New Roman"/>
              </a:rPr>
              <a:t>Good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will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Bad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debts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Debtors and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creditors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Solvent &amp;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Insolvent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Accounting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Year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6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Folio, Insurance, Freight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Deposit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38800" y="1001267"/>
            <a:ext cx="3238500" cy="471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1880</Words>
  <Application>Microsoft Office PowerPoint</Application>
  <PresentationFormat>On-screen Show (4:3)</PresentationFormat>
  <Paragraphs>224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Point of discussion…</vt:lpstr>
      <vt:lpstr>Meaning &amp; Definition…</vt:lpstr>
      <vt:lpstr>Features of Book keeping</vt:lpstr>
      <vt:lpstr>Objectives of Book keeping …</vt:lpstr>
      <vt:lpstr>Meaning &amp; Definition of Accountancy</vt:lpstr>
      <vt:lpstr>Branches of Accounting</vt:lpstr>
      <vt:lpstr>PowerPoint Presentation</vt:lpstr>
      <vt:lpstr>Basic accounting Terminologies</vt:lpstr>
      <vt:lpstr>Business Transaction</vt:lpstr>
      <vt:lpstr>Entry, Narration &amp; Goods</vt:lpstr>
      <vt:lpstr>Profit &amp; Loss</vt:lpstr>
      <vt:lpstr>Assets, Liabilities &amp; Net worth</vt:lpstr>
      <vt:lpstr>Types of Assets</vt:lpstr>
      <vt:lpstr>Accounting concept</vt:lpstr>
      <vt:lpstr>Classifications of Account</vt:lpstr>
      <vt:lpstr>PowerPoint Presentation</vt:lpstr>
      <vt:lpstr>PowerPoint Presentation</vt:lpstr>
      <vt:lpstr>Analysis of Transactions</vt:lpstr>
      <vt:lpstr>Accounting concepts</vt:lpstr>
      <vt:lpstr>Business entity concept:</vt:lpstr>
      <vt:lpstr>Money Measurement concept:</vt:lpstr>
      <vt:lpstr>Going concern concept</vt:lpstr>
      <vt:lpstr>Accounting period concept:</vt:lpstr>
      <vt:lpstr>Accounting cost concept</vt:lpstr>
      <vt:lpstr>Matching Concept:</vt:lpstr>
      <vt:lpstr>Dual aspect concept</vt:lpstr>
      <vt:lpstr>Realisation concept</vt:lpstr>
      <vt:lpstr>Conservatism</vt:lpstr>
      <vt:lpstr>Consistency</vt:lpstr>
      <vt:lpstr>Materiality</vt:lpstr>
      <vt:lpstr>Inflation Accounting</vt:lpstr>
      <vt:lpstr>ADVANTAGES</vt:lpstr>
      <vt:lpstr>DISADVANTAGES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GAC-13</cp:lastModifiedBy>
  <cp:revision>12</cp:revision>
  <dcterms:created xsi:type="dcterms:W3CDTF">2019-11-12T03:11:39Z</dcterms:created>
  <dcterms:modified xsi:type="dcterms:W3CDTF">2024-07-15T06:56:20Z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2019-11-12T00:00:00Z</vt:filetime>
  </property>
</Properties>
</file>