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70" r:id="rId12"/>
    <p:sldId id="272" r:id="rId13"/>
    <p:sldId id="274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90" r:id="rId23"/>
    <p:sldId id="291" r:id="rId24"/>
    <p:sldId id="292" r:id="rId25"/>
    <p:sldId id="293" r:id="rId26"/>
    <p:sldId id="294" r:id="rId27"/>
    <p:sldId id="295" r:id="rId28"/>
    <p:sldId id="297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1101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0009" y="1612007"/>
            <a:ext cx="7859395" cy="95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9797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9797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9797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421" y="696714"/>
            <a:ext cx="6586220" cy="621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232" y="2522090"/>
            <a:ext cx="8031480" cy="178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1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.png"/><Relationship Id="rId5" Type="http://schemas.openxmlformats.org/officeDocument/2006/relationships/image" Target="../media/image24.jpg"/><Relationship Id="rId15" Type="http://schemas.openxmlformats.org/officeDocument/2006/relationships/image" Target="../media/image33.pn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025525" y="3957189"/>
            <a:ext cx="7092950" cy="9196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400" spc="-5" dirty="0" smtClean="0">
                <a:latin typeface="Impact" panose="020B0806030902050204" pitchFamily="34" charset="0"/>
              </a:rPr>
              <a:t>INDUS VALLEY CIVILLIZATION </a:t>
            </a:r>
            <a:endParaRPr lang="en-IN" sz="4400" dirty="0"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895600" y="8060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-91108" y="2903215"/>
            <a:ext cx="9326217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</a:t>
            </a:r>
            <a:r>
              <a:rPr lang="en-GB" sz="4000" kern="0" spc="-5" dirty="0">
                <a:solidFill>
                  <a:schemeClr val="accent2"/>
                </a:solidFill>
              </a:rPr>
              <a:t>H</a:t>
            </a:r>
            <a:r>
              <a:rPr lang="en-GB" sz="4000" kern="0" spc="-5" dirty="0" smtClean="0">
                <a:solidFill>
                  <a:schemeClr val="accent2"/>
                </a:solidFill>
              </a:rPr>
              <a:t>istory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209800" y="1014628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6200" y="5370441"/>
            <a:ext cx="2819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IN" dirty="0" smtClean="0">
                <a:solidFill>
                  <a:schemeClr val="tx1"/>
                </a:solidFill>
              </a:rPr>
              <a:t>V.SARAVANAN</a:t>
            </a:r>
            <a:r>
              <a:rPr lang="en-IN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74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3435" y="1492200"/>
            <a:ext cx="7537450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265545" algn="l"/>
              </a:tabLst>
            </a:pPr>
            <a:r>
              <a:rPr sz="2850" spc="-9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285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50" spc="-40" dirty="0">
                <a:solidFill>
                  <a:srgbClr val="000000"/>
                </a:solidFill>
                <a:latin typeface="Arial MT"/>
                <a:cs typeface="Arial MT"/>
              </a:rPr>
              <a:t>similarities</a:t>
            </a:r>
            <a:r>
              <a:rPr sz="2850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50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2850" spc="-10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50" spc="-40" dirty="0">
                <a:solidFill>
                  <a:srgbClr val="000000"/>
                </a:solidFill>
                <a:latin typeface="Arial MT"/>
                <a:cs typeface="Arial MT"/>
              </a:rPr>
              <a:t>plan</a:t>
            </a:r>
            <a:r>
              <a:rPr sz="285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50" spc="-80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850" spc="-10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50" spc="-10" dirty="0">
                <a:solidFill>
                  <a:srgbClr val="000000"/>
                </a:solidFill>
                <a:latin typeface="Arial MT"/>
                <a:cs typeface="Arial MT"/>
              </a:rPr>
              <a:t>construction</a:t>
            </a:r>
            <a:r>
              <a:rPr sz="285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2850" spc="-125" dirty="0">
                <a:solidFill>
                  <a:srgbClr val="000000"/>
                </a:solidFill>
                <a:latin typeface="Arial MT"/>
                <a:cs typeface="Arial MT"/>
              </a:rPr>
              <a:t>between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284" y="1856105"/>
            <a:ext cx="7681595" cy="1572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35"/>
              </a:spcBef>
              <a:tabLst>
                <a:tab pos="2293620" algn="l"/>
                <a:tab pos="4363720" algn="l"/>
              </a:tabLst>
            </a:pPr>
            <a:r>
              <a:rPr sz="2700" spc="-55" dirty="0">
                <a:latin typeface="Arial MT"/>
                <a:cs typeface="Arial MT"/>
              </a:rPr>
              <a:t>Mohenjo-</a:t>
            </a:r>
            <a:r>
              <a:rPr sz="2700" spc="-20" dirty="0">
                <a:latin typeface="Arial MT"/>
                <a:cs typeface="Arial MT"/>
              </a:rPr>
              <a:t>Daro</a:t>
            </a:r>
            <a:r>
              <a:rPr sz="2700" dirty="0">
                <a:latin typeface="Arial MT"/>
                <a:cs typeface="Arial MT"/>
              </a:rPr>
              <a:t>	and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Harappa</a:t>
            </a:r>
            <a:r>
              <a:rPr sz="2700" dirty="0">
                <a:latin typeface="Arial MT"/>
                <a:cs typeface="Arial MT"/>
              </a:rPr>
              <a:t>	indicate</a:t>
            </a:r>
            <a:r>
              <a:rPr sz="2700" spc="3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that</a:t>
            </a:r>
            <a:r>
              <a:rPr sz="2700" spc="220" dirty="0">
                <a:latin typeface="Arial MT"/>
                <a:cs typeface="Arial MT"/>
              </a:rPr>
              <a:t> </a:t>
            </a:r>
            <a:r>
              <a:rPr sz="2700" spc="-20" dirty="0">
                <a:latin typeface="Arial MT"/>
                <a:cs typeface="Arial MT"/>
              </a:rPr>
              <a:t>they</a:t>
            </a:r>
            <a:endParaRPr sz="2700" dirty="0">
              <a:latin typeface="Arial MT"/>
              <a:cs typeface="Arial MT"/>
            </a:endParaRPr>
          </a:p>
          <a:p>
            <a:pPr marL="19050">
              <a:lnSpc>
                <a:spcPts val="2335"/>
              </a:lnSpc>
              <a:tabLst>
                <a:tab pos="3437890" algn="l"/>
                <a:tab pos="5403850" algn="l"/>
              </a:tabLst>
            </a:pPr>
            <a:r>
              <a:rPr sz="2750" spc="-10" dirty="0">
                <a:latin typeface="Arial MT"/>
                <a:cs typeface="Arial MT"/>
              </a:rPr>
              <a:t>were</a:t>
            </a:r>
            <a:r>
              <a:rPr sz="2750" spc="8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part</a:t>
            </a:r>
            <a:r>
              <a:rPr sz="2750" spc="1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</a:t>
            </a:r>
            <a:r>
              <a:rPr sz="2750" spc="9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unified</a:t>
            </a:r>
            <a:r>
              <a:rPr sz="2750" dirty="0">
                <a:latin typeface="Arial MT"/>
                <a:cs typeface="Arial MT"/>
              </a:rPr>
              <a:t>	</a:t>
            </a:r>
            <a:r>
              <a:rPr sz="2750" spc="-10" dirty="0">
                <a:latin typeface="Arial MT"/>
                <a:cs typeface="Arial MT"/>
              </a:rPr>
              <a:t>government</a:t>
            </a:r>
            <a:r>
              <a:rPr sz="2750" dirty="0">
                <a:latin typeface="Arial MT"/>
                <a:cs typeface="Arial MT"/>
              </a:rPr>
              <a:t>	with</a:t>
            </a:r>
            <a:r>
              <a:rPr sz="2750" spc="19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extreme</a:t>
            </a:r>
            <a:endParaRPr sz="2750" dirty="0">
              <a:latin typeface="Arial MT"/>
              <a:cs typeface="Arial MT"/>
            </a:endParaRPr>
          </a:p>
          <a:p>
            <a:pPr marL="17780">
              <a:lnSpc>
                <a:spcPts val="2660"/>
              </a:lnSpc>
            </a:pPr>
            <a:r>
              <a:rPr sz="2700" spc="-10" dirty="0">
                <a:latin typeface="Arial MT"/>
                <a:cs typeface="Arial MT"/>
              </a:rPr>
              <a:t>organization.</a:t>
            </a:r>
            <a:endParaRPr sz="2700" dirty="0">
              <a:latin typeface="Arial MT"/>
              <a:cs typeface="Arial MT"/>
            </a:endParaRPr>
          </a:p>
          <a:p>
            <a:pPr marL="410845" indent="-280035">
              <a:lnSpc>
                <a:spcPts val="2090"/>
              </a:lnSpc>
              <a:buClr>
                <a:srgbClr val="9E9C00"/>
              </a:buClr>
              <a:buChar char="•"/>
              <a:tabLst>
                <a:tab pos="410845" algn="l"/>
              </a:tabLst>
            </a:pPr>
            <a:r>
              <a:rPr sz="2150" dirty="0">
                <a:latin typeface="Arial MT"/>
                <a:cs typeface="Arial MT"/>
              </a:rPr>
              <a:t>Both</a:t>
            </a:r>
            <a:r>
              <a:rPr sz="2150" spc="31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cities</a:t>
            </a:r>
            <a:r>
              <a:rPr sz="2150" spc="3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were</a:t>
            </a:r>
            <a:r>
              <a:rPr sz="2150" spc="25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constructed</a:t>
            </a:r>
            <a:r>
              <a:rPr sz="2150" spc="40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of</a:t>
            </a:r>
            <a:r>
              <a:rPr sz="2150" spc="17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29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same</a:t>
            </a:r>
            <a:r>
              <a:rPr sz="2150" spc="30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type</a:t>
            </a:r>
            <a:r>
              <a:rPr sz="2150" spc="31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30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shape</a:t>
            </a:r>
            <a:endParaRPr sz="2150" dirty="0">
              <a:latin typeface="Arial MT"/>
              <a:cs typeface="Arial MT"/>
            </a:endParaRPr>
          </a:p>
          <a:p>
            <a:pPr marL="412750">
              <a:lnSpc>
                <a:spcPts val="2310"/>
              </a:lnSpc>
            </a:pPr>
            <a:r>
              <a:rPr sz="2250" dirty="0">
                <a:latin typeface="Arial MT"/>
                <a:cs typeface="Arial MT"/>
              </a:rPr>
              <a:t>of</a:t>
            </a:r>
            <a:r>
              <a:rPr sz="2250" spc="70" dirty="0">
                <a:latin typeface="Arial MT"/>
                <a:cs typeface="Arial MT"/>
              </a:rPr>
              <a:t> </a:t>
            </a:r>
            <a:r>
              <a:rPr sz="2250" spc="-10" dirty="0">
                <a:latin typeface="Arial MT"/>
                <a:cs typeface="Arial MT"/>
              </a:rPr>
              <a:t>bricks.</a:t>
            </a:r>
            <a:endParaRPr sz="22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693" y="3359785"/>
            <a:ext cx="730186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indent="-275590">
              <a:lnSpc>
                <a:spcPts val="2180"/>
              </a:lnSpc>
              <a:spcBef>
                <a:spcPts val="95"/>
              </a:spcBef>
              <a:buClr>
                <a:srgbClr val="9E9903"/>
              </a:buClr>
              <a:buChar char="•"/>
              <a:tabLst>
                <a:tab pos="288290" algn="l"/>
              </a:tabLst>
            </a:pPr>
            <a:r>
              <a:rPr sz="2150" dirty="0">
                <a:latin typeface="Arial MT"/>
                <a:cs typeface="Arial MT"/>
              </a:rPr>
              <a:t>The</a:t>
            </a:r>
            <a:r>
              <a:rPr sz="2150" spc="290" dirty="0">
                <a:latin typeface="Arial MT"/>
                <a:cs typeface="Arial MT"/>
              </a:rPr>
              <a:t> </a:t>
            </a:r>
            <a:r>
              <a:rPr sz="2150" spc="60" dirty="0">
                <a:latin typeface="Arial MT"/>
                <a:cs typeface="Arial MT"/>
              </a:rPr>
              <a:t>two</a:t>
            </a:r>
            <a:r>
              <a:rPr sz="2150" spc="24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cities</a:t>
            </a:r>
            <a:r>
              <a:rPr sz="2150" spc="27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may</a:t>
            </a:r>
            <a:r>
              <a:rPr sz="2150" spc="4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have</a:t>
            </a:r>
            <a:r>
              <a:rPr sz="2150" spc="37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existed</a:t>
            </a:r>
            <a:r>
              <a:rPr sz="2150" spc="4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simultaneously</a:t>
            </a:r>
            <a:r>
              <a:rPr sz="2150" spc="335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and</a:t>
            </a:r>
            <a:endParaRPr sz="2150" dirty="0">
              <a:latin typeface="Arial MT"/>
              <a:cs typeface="Arial MT"/>
            </a:endParaRPr>
          </a:p>
          <a:p>
            <a:pPr marL="289560">
              <a:lnSpc>
                <a:spcPts val="2360"/>
              </a:lnSpc>
            </a:pPr>
            <a:r>
              <a:rPr sz="2300" dirty="0">
                <a:latin typeface="Arial MT"/>
                <a:cs typeface="Arial MT"/>
              </a:rPr>
              <a:t>their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-55" dirty="0">
                <a:latin typeface="Arial MT"/>
                <a:cs typeface="Arial MT"/>
              </a:rPr>
              <a:t>sizes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suggest</a:t>
            </a:r>
            <a:r>
              <a:rPr sz="2300" spc="1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they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served</a:t>
            </a:r>
            <a:r>
              <a:rPr sz="2300" spc="100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as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capitals</a:t>
            </a:r>
            <a:r>
              <a:rPr sz="2300" spc="1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their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8703" y="3840480"/>
            <a:ext cx="7286625" cy="1722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4005">
              <a:lnSpc>
                <a:spcPts val="2605"/>
              </a:lnSpc>
              <a:spcBef>
                <a:spcPts val="90"/>
              </a:spcBef>
            </a:pPr>
            <a:r>
              <a:rPr sz="2350" spc="-10" dirty="0">
                <a:latin typeface="Arial MT"/>
                <a:cs typeface="Arial MT"/>
              </a:rPr>
              <a:t>provinces</a:t>
            </a:r>
            <a:r>
              <a:rPr sz="2350" spc="-10" dirty="0" smtClean="0">
                <a:latin typeface="Arial MT"/>
                <a:cs typeface="Arial MT"/>
              </a:rPr>
              <a:t>.</a:t>
            </a:r>
            <a:endParaRPr sz="2350" dirty="0">
              <a:latin typeface="Arial MT"/>
              <a:cs typeface="Arial MT"/>
            </a:endParaRPr>
          </a:p>
          <a:p>
            <a:pPr marL="277495" indent="-264795">
              <a:lnSpc>
                <a:spcPts val="2145"/>
              </a:lnSpc>
              <a:buClr>
                <a:srgbClr val="A09A03"/>
              </a:buClr>
              <a:buChar char="•"/>
              <a:tabLst>
                <a:tab pos="277495" algn="l"/>
                <a:tab pos="650240" algn="l"/>
                <a:tab pos="4528185" algn="l"/>
              </a:tabLst>
            </a:pPr>
            <a:r>
              <a:rPr sz="2300" spc="-25" dirty="0">
                <a:latin typeface="Arial MT"/>
                <a:cs typeface="Arial MT"/>
              </a:rPr>
              <a:t>In</a:t>
            </a:r>
            <a:r>
              <a:rPr sz="2300" dirty="0">
                <a:latin typeface="Arial MT"/>
                <a:cs typeface="Arial MT"/>
              </a:rPr>
              <a:t>	contrast</a:t>
            </a:r>
            <a:r>
              <a:rPr sz="2300" spc="2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other</a:t>
            </a:r>
            <a:r>
              <a:rPr sz="2300" spc="9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civilizations</a:t>
            </a:r>
            <a:r>
              <a:rPr sz="2350" dirty="0">
                <a:latin typeface="Arial MT"/>
                <a:cs typeface="Arial MT"/>
              </a:rPr>
              <a:t>	</a:t>
            </a:r>
            <a:r>
              <a:rPr sz="2150" dirty="0">
                <a:latin typeface="Arial MT"/>
                <a:cs typeface="Arial MT"/>
              </a:rPr>
              <a:t>burials</a:t>
            </a:r>
            <a:r>
              <a:rPr sz="2150" spc="27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found</a:t>
            </a:r>
            <a:r>
              <a:rPr sz="2250" spc="165" dirty="0">
                <a:latin typeface="Arial MT"/>
                <a:cs typeface="Arial MT"/>
              </a:rPr>
              <a:t> </a:t>
            </a:r>
            <a:r>
              <a:rPr sz="2250" spc="-20" dirty="0">
                <a:latin typeface="Arial MT"/>
                <a:cs typeface="Arial MT"/>
              </a:rPr>
              <a:t>from</a:t>
            </a:r>
            <a:endParaRPr sz="2250" dirty="0">
              <a:latin typeface="Arial MT"/>
              <a:cs typeface="Arial MT"/>
            </a:endParaRPr>
          </a:p>
          <a:p>
            <a:pPr marL="290830">
              <a:lnSpc>
                <a:spcPts val="1885"/>
              </a:lnSpc>
            </a:pPr>
            <a:r>
              <a:rPr sz="2350" spc="-35" dirty="0">
                <a:latin typeface="Arial MT"/>
                <a:cs typeface="Arial MT"/>
              </a:rPr>
              <a:t>these</a:t>
            </a:r>
            <a:r>
              <a:rPr sz="2350" spc="-20" dirty="0">
                <a:latin typeface="Arial MT"/>
                <a:cs typeface="Arial MT"/>
              </a:rPr>
              <a:t> </a:t>
            </a:r>
            <a:r>
              <a:rPr sz="2350" spc="-30" dirty="0">
                <a:latin typeface="Arial MT"/>
                <a:cs typeface="Arial MT"/>
              </a:rPr>
              <a:t>cities</a:t>
            </a:r>
            <a:r>
              <a:rPr sz="2350" spc="25" dirty="0">
                <a:latin typeface="Arial MT"/>
                <a:cs typeface="Arial MT"/>
              </a:rPr>
              <a:t> </a:t>
            </a:r>
            <a:r>
              <a:rPr sz="2350" spc="-20" dirty="0">
                <a:latin typeface="Arial MT"/>
                <a:cs typeface="Arial MT"/>
              </a:rPr>
              <a:t>are </a:t>
            </a:r>
            <a:r>
              <a:rPr sz="2350" dirty="0">
                <a:latin typeface="Arial MT"/>
                <a:cs typeface="Arial MT"/>
              </a:rPr>
              <a:t>not</a:t>
            </a:r>
            <a:r>
              <a:rPr sz="2350" spc="-80" dirty="0">
                <a:latin typeface="Arial MT"/>
                <a:cs typeface="Arial MT"/>
              </a:rPr>
              <a:t> </a:t>
            </a:r>
            <a:r>
              <a:rPr sz="2350" spc="-20" dirty="0">
                <a:latin typeface="Arial MT"/>
                <a:cs typeface="Arial MT"/>
              </a:rPr>
              <a:t>elaborate;</a:t>
            </a:r>
            <a:r>
              <a:rPr sz="2350" spc="114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they</a:t>
            </a:r>
            <a:r>
              <a:rPr sz="225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are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more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simplistic</a:t>
            </a:r>
            <a:endParaRPr sz="2300" dirty="0">
              <a:latin typeface="Arial MT"/>
              <a:cs typeface="Arial MT"/>
            </a:endParaRPr>
          </a:p>
          <a:p>
            <a:pPr marL="293370">
              <a:lnSpc>
                <a:spcPts val="2265"/>
              </a:lnSpc>
            </a:pPr>
            <a:r>
              <a:rPr sz="2450" spc="-114" dirty="0">
                <a:latin typeface="Arial MT"/>
                <a:cs typeface="Arial MT"/>
              </a:rPr>
              <a:t>and</a:t>
            </a:r>
            <a:r>
              <a:rPr sz="2450" spc="-65" dirty="0">
                <a:latin typeface="Arial MT"/>
                <a:cs typeface="Arial MT"/>
              </a:rPr>
              <a:t> </a:t>
            </a:r>
            <a:r>
              <a:rPr sz="2450" spc="-90" dirty="0">
                <a:latin typeface="Arial MT"/>
                <a:cs typeface="Arial MT"/>
              </a:rPr>
              <a:t>contain</a:t>
            </a:r>
            <a:r>
              <a:rPr sz="2450" spc="-35" dirty="0">
                <a:latin typeface="Arial MT"/>
                <a:cs typeface="Arial MT"/>
              </a:rPr>
              <a:t> </a:t>
            </a:r>
            <a:r>
              <a:rPr sz="2450" spc="-75" dirty="0">
                <a:latin typeface="Arial MT"/>
                <a:cs typeface="Arial MT"/>
              </a:rPr>
              <a:t>few</a:t>
            </a:r>
            <a:r>
              <a:rPr sz="2450" spc="-50" dirty="0">
                <a:latin typeface="Arial MT"/>
                <a:cs typeface="Arial MT"/>
              </a:rPr>
              <a:t> </a:t>
            </a:r>
            <a:r>
              <a:rPr sz="2450" spc="-70" dirty="0">
                <a:latin typeface="Arial MT"/>
                <a:cs typeface="Arial MT"/>
              </a:rPr>
              <a:t>material</a:t>
            </a:r>
            <a:r>
              <a:rPr sz="2450" spc="10" dirty="0">
                <a:latin typeface="Arial MT"/>
                <a:cs typeface="Arial MT"/>
              </a:rPr>
              <a:t> </a:t>
            </a:r>
            <a:r>
              <a:rPr sz="2450" spc="-10" dirty="0">
                <a:latin typeface="Arial MT"/>
                <a:cs typeface="Arial MT"/>
              </a:rPr>
              <a:t>goods.</a:t>
            </a:r>
            <a:endParaRPr sz="2450" dirty="0">
              <a:latin typeface="Arial MT"/>
              <a:cs typeface="Arial MT"/>
            </a:endParaRPr>
          </a:p>
          <a:p>
            <a:pPr marL="290830" indent="-278130">
              <a:lnSpc>
                <a:spcPts val="2105"/>
              </a:lnSpc>
              <a:buClr>
                <a:srgbClr val="A39C07"/>
              </a:buClr>
              <a:buChar char="•"/>
              <a:tabLst>
                <a:tab pos="290830" algn="l"/>
              </a:tabLst>
            </a:pPr>
            <a:r>
              <a:rPr sz="2300" spc="-75" dirty="0">
                <a:latin typeface="Arial MT"/>
                <a:cs typeface="Arial MT"/>
              </a:rPr>
              <a:t>Remains</a:t>
            </a:r>
            <a:r>
              <a:rPr sz="2300" spc="1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65" dirty="0">
                <a:latin typeface="Arial MT"/>
                <a:cs typeface="Arial MT"/>
              </a:rPr>
              <a:t>palaces</a:t>
            </a:r>
            <a:r>
              <a:rPr sz="2300" spc="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or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temples</a:t>
            </a:r>
            <a:r>
              <a:rPr sz="2300" spc="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cities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have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not</a:t>
            </a:r>
            <a:endParaRPr sz="2300" dirty="0">
              <a:latin typeface="Arial MT"/>
              <a:cs typeface="Arial MT"/>
            </a:endParaRPr>
          </a:p>
          <a:p>
            <a:pPr marL="294005">
              <a:lnSpc>
                <a:spcPts val="2365"/>
              </a:lnSpc>
            </a:pPr>
            <a:r>
              <a:rPr sz="2350" spc="-65" dirty="0">
                <a:latin typeface="Arial MT"/>
                <a:cs typeface="Arial MT"/>
              </a:rPr>
              <a:t>been </a:t>
            </a:r>
            <a:r>
              <a:rPr sz="2350" spc="-10" dirty="0">
                <a:latin typeface="Arial MT"/>
                <a:cs typeface="Arial MT"/>
              </a:rPr>
              <a:t>found.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9693" y="5507990"/>
            <a:ext cx="7274559" cy="1121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100" indent="-279400">
              <a:lnSpc>
                <a:spcPts val="2425"/>
              </a:lnSpc>
              <a:spcBef>
                <a:spcPts val="90"/>
              </a:spcBef>
              <a:buClr>
                <a:srgbClr val="9C9C00"/>
              </a:buClr>
              <a:buChar char="•"/>
              <a:tabLst>
                <a:tab pos="292100" algn="l"/>
                <a:tab pos="6428105" algn="l"/>
              </a:tabLst>
            </a:pPr>
            <a:r>
              <a:rPr sz="2150" dirty="0">
                <a:latin typeface="Arial MT"/>
                <a:cs typeface="Arial MT"/>
              </a:rPr>
              <a:t>No</a:t>
            </a:r>
            <a:r>
              <a:rPr sz="2150" spc="27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hard</a:t>
            </a:r>
            <a:r>
              <a:rPr sz="2150" spc="21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evidence</a:t>
            </a:r>
            <a:r>
              <a:rPr sz="2150" spc="3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exists</a:t>
            </a:r>
            <a:r>
              <a:rPr sz="2150" spc="2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indicating</a:t>
            </a:r>
            <a:r>
              <a:rPr sz="2150" spc="355" dirty="0">
                <a:latin typeface="Arial MT"/>
                <a:cs typeface="Arial MT"/>
              </a:rPr>
              <a:t> </a:t>
            </a:r>
            <a:r>
              <a:rPr sz="2150" spc="75" dirty="0">
                <a:latin typeface="Arial MT"/>
                <a:cs typeface="Arial MT"/>
              </a:rPr>
              <a:t>military</a:t>
            </a:r>
            <a:r>
              <a:rPr sz="2150" spc="3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acti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”I</a:t>
            </a:r>
            <a:endParaRPr sz="2400" dirty="0">
              <a:latin typeface="Arial MT"/>
              <a:cs typeface="Arial MT"/>
            </a:endParaRPr>
          </a:p>
          <a:p>
            <a:pPr marL="289560">
              <a:lnSpc>
                <a:spcPts val="2060"/>
              </a:lnSpc>
            </a:pPr>
            <a:r>
              <a:rPr sz="2300" dirty="0">
                <a:latin typeface="Arial MT"/>
                <a:cs typeface="Arial MT"/>
              </a:rPr>
              <a:t>though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cities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did</a:t>
            </a:r>
            <a:r>
              <a:rPr sz="2300" spc="9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contain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fortifications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and</a:t>
            </a:r>
            <a:r>
              <a:rPr sz="2300" spc="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artifacts</a:t>
            </a:r>
            <a:endParaRPr sz="2400" dirty="0">
              <a:latin typeface="Arial MT"/>
              <a:cs typeface="Arial MT"/>
            </a:endParaRPr>
          </a:p>
          <a:p>
            <a:pPr marL="295275">
              <a:lnSpc>
                <a:spcPts val="1775"/>
              </a:lnSpc>
            </a:pPr>
            <a:r>
              <a:rPr sz="2150" dirty="0">
                <a:latin typeface="Arial MT"/>
                <a:cs typeface="Arial MT"/>
              </a:rPr>
              <a:t>such</a:t>
            </a:r>
            <a:r>
              <a:rPr sz="2150" spc="20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as</a:t>
            </a:r>
            <a:r>
              <a:rPr sz="2150" spc="15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copper</a:t>
            </a:r>
            <a:r>
              <a:rPr sz="2150" spc="26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17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bronze</a:t>
            </a:r>
            <a:r>
              <a:rPr sz="2150" spc="25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knives,</a:t>
            </a:r>
            <a:r>
              <a:rPr sz="2150" spc="3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spears,</a:t>
            </a:r>
            <a:r>
              <a:rPr sz="2150" spc="185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and</a:t>
            </a:r>
            <a:endParaRPr sz="2150" dirty="0">
              <a:latin typeface="Arial MT"/>
              <a:cs typeface="Arial MT"/>
            </a:endParaRPr>
          </a:p>
          <a:p>
            <a:pPr marL="292735">
              <a:lnSpc>
                <a:spcPts val="2380"/>
              </a:lnSpc>
            </a:pPr>
            <a:r>
              <a:rPr sz="2350" spc="-60" dirty="0">
                <a:latin typeface="Arial MT"/>
                <a:cs typeface="Arial MT"/>
              </a:rPr>
              <a:t>arrowheads</a:t>
            </a:r>
            <a:r>
              <a:rPr sz="2350" spc="35" dirty="0">
                <a:latin typeface="Arial MT"/>
                <a:cs typeface="Arial MT"/>
              </a:rPr>
              <a:t> </a:t>
            </a:r>
            <a:r>
              <a:rPr sz="2350" spc="-60" dirty="0">
                <a:latin typeface="Arial MT"/>
                <a:cs typeface="Arial MT"/>
              </a:rPr>
              <a:t>were</a:t>
            </a:r>
            <a:r>
              <a:rPr sz="2350" spc="-100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recovered.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9" name="object 17"/>
          <p:cNvSpPr txBox="1">
            <a:spLocks/>
          </p:cNvSpPr>
          <p:nvPr/>
        </p:nvSpPr>
        <p:spPr>
          <a:xfrm>
            <a:off x="549740" y="609600"/>
            <a:ext cx="6616700" cy="60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latin typeface="Times New Roman"/>
                <a:cs typeface="Times New Roman"/>
              </a:rPr>
              <a:t>Cities</a:t>
            </a:r>
            <a:endParaRPr lang="en-IN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171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5148" y="1607343"/>
            <a:ext cx="3303983" cy="494704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382934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46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3711773"/>
            <a:ext cx="128270" cy="128270"/>
            <a:chOff x="571500" y="3711773"/>
            <a:chExt cx="128270" cy="128270"/>
          </a:xfrm>
        </p:grpSpPr>
        <p:sp>
          <p:nvSpPr>
            <p:cNvPr id="6" name="object 6"/>
            <p:cNvSpPr/>
            <p:nvPr/>
          </p:nvSpPr>
          <p:spPr>
            <a:xfrm>
              <a:off x="571500" y="3711773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0417"/>
                  </a:moveTo>
                  <a:lnTo>
                    <a:pt x="127992" y="10417"/>
                  </a:lnTo>
                </a:path>
                <a:path w="128270" h="128270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074" y="3711773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1500" y="184695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06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1500" y="1729383"/>
            <a:ext cx="128270" cy="128270"/>
            <a:chOff x="571500" y="1729383"/>
            <a:chExt cx="128270" cy="128270"/>
          </a:xfrm>
        </p:grpSpPr>
        <p:sp>
          <p:nvSpPr>
            <p:cNvPr id="10" name="object 10"/>
            <p:cNvSpPr/>
            <p:nvPr/>
          </p:nvSpPr>
          <p:spPr>
            <a:xfrm>
              <a:off x="571500" y="1729383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0" y="10417"/>
                  </a:moveTo>
                  <a:lnTo>
                    <a:pt x="127992" y="10417"/>
                  </a:lnTo>
                </a:path>
                <a:path w="128270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074" y="1729383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8337" y="1582489"/>
            <a:ext cx="2545080" cy="42494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3335" marR="35560" indent="1270">
              <a:lnSpc>
                <a:spcPct val="84500"/>
              </a:lnSpc>
              <a:spcBef>
                <a:spcPts val="490"/>
              </a:spcBef>
            </a:pPr>
            <a:r>
              <a:rPr sz="2100" dirty="0">
                <a:latin typeface="Arial MT"/>
                <a:cs typeface="Arial MT"/>
              </a:rPr>
              <a:t>At</a:t>
            </a:r>
            <a:r>
              <a:rPr sz="2100" spc="4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Mohenjo-</a:t>
            </a:r>
            <a:r>
              <a:rPr sz="2100" spc="30" dirty="0">
                <a:latin typeface="Arial MT"/>
                <a:cs typeface="Arial MT"/>
              </a:rPr>
              <a:t>Daro </a:t>
            </a:r>
            <a:r>
              <a:rPr sz="2150" dirty="0">
                <a:latin typeface="Arial MT"/>
                <a:cs typeface="Arial MT"/>
              </a:rPr>
              <a:t>narrow</a:t>
            </a:r>
            <a:r>
              <a:rPr sz="2150" spc="-30" dirty="0">
                <a:latin typeface="Arial MT"/>
                <a:cs typeface="Arial MT"/>
              </a:rPr>
              <a:t>  </a:t>
            </a:r>
            <a:r>
              <a:rPr sz="2150" dirty="0">
                <a:latin typeface="Arial MT"/>
                <a:cs typeface="Arial MT"/>
              </a:rPr>
              <a:t>streets</a:t>
            </a:r>
            <a:r>
              <a:rPr sz="2150" spc="420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and </a:t>
            </a:r>
            <a:r>
              <a:rPr sz="2150" dirty="0">
                <a:latin typeface="Arial MT"/>
                <a:cs typeface="Arial MT"/>
              </a:rPr>
              <a:t>alleyways</a:t>
            </a:r>
            <a:r>
              <a:rPr sz="2150" spc="46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are</a:t>
            </a:r>
            <a:r>
              <a:rPr sz="2150" spc="2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off</a:t>
            </a:r>
            <a:r>
              <a:rPr sz="2150" spc="215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of </a:t>
            </a:r>
            <a:r>
              <a:rPr sz="2100" spc="80" dirty="0">
                <a:latin typeface="Arial MT"/>
                <a:cs typeface="Arial MT"/>
              </a:rPr>
              <a:t>the</a:t>
            </a:r>
            <a:r>
              <a:rPr sz="2100" spc="155" dirty="0">
                <a:latin typeface="Arial MT"/>
                <a:cs typeface="Arial MT"/>
              </a:rPr>
              <a:t> </a:t>
            </a:r>
            <a:r>
              <a:rPr sz="2100" spc="100" dirty="0">
                <a:latin typeface="Arial MT"/>
                <a:cs typeface="Arial MT"/>
              </a:rPr>
              <a:t>major</a:t>
            </a:r>
            <a:r>
              <a:rPr sz="2100" spc="270" dirty="0">
                <a:latin typeface="Arial MT"/>
                <a:cs typeface="Arial MT"/>
              </a:rPr>
              <a:t> </a:t>
            </a:r>
            <a:r>
              <a:rPr sz="2100" spc="50" dirty="0">
                <a:latin typeface="Arial MT"/>
                <a:cs typeface="Arial MT"/>
              </a:rPr>
              <a:t>streets, </a:t>
            </a:r>
            <a:r>
              <a:rPr sz="2100" dirty="0">
                <a:latin typeface="Arial MT"/>
                <a:cs typeface="Arial MT"/>
              </a:rPr>
              <a:t>leading</a:t>
            </a:r>
            <a:r>
              <a:rPr sz="2100" spc="445" dirty="0">
                <a:latin typeface="Arial MT"/>
                <a:cs typeface="Arial MT"/>
              </a:rPr>
              <a:t> </a:t>
            </a:r>
            <a:r>
              <a:rPr sz="2100" spc="85" dirty="0">
                <a:latin typeface="Arial MT"/>
                <a:cs typeface="Arial MT"/>
              </a:rPr>
              <a:t>into</a:t>
            </a:r>
            <a:r>
              <a:rPr sz="2100" spc="355" dirty="0">
                <a:latin typeface="Arial MT"/>
                <a:cs typeface="Arial MT"/>
              </a:rPr>
              <a:t> </a:t>
            </a:r>
            <a:r>
              <a:rPr sz="2100" spc="45" dirty="0">
                <a:latin typeface="Arial MT"/>
                <a:cs typeface="Arial MT"/>
              </a:rPr>
              <a:t>more </a:t>
            </a:r>
            <a:r>
              <a:rPr sz="2150" spc="40" dirty="0">
                <a:latin typeface="Arial MT"/>
                <a:cs typeface="Arial MT"/>
              </a:rPr>
              <a:t>private </a:t>
            </a:r>
            <a:r>
              <a:rPr sz="2150" spc="-10" dirty="0">
                <a:latin typeface="Arial MT"/>
                <a:cs typeface="Arial MT"/>
              </a:rPr>
              <a:t>neighborhoods.</a:t>
            </a:r>
            <a:endParaRPr sz="2150">
              <a:latin typeface="Arial MT"/>
              <a:cs typeface="Arial MT"/>
            </a:endParaRPr>
          </a:p>
          <a:p>
            <a:pPr marL="12700" marR="5080" indent="-635">
              <a:lnSpc>
                <a:spcPct val="83800"/>
              </a:lnSpc>
              <a:spcBef>
                <a:spcPts val="515"/>
              </a:spcBef>
            </a:pPr>
            <a:r>
              <a:rPr sz="2100" dirty="0">
                <a:latin typeface="Arial MT"/>
                <a:cs typeface="Arial MT"/>
              </a:rPr>
              <a:t>Many</a:t>
            </a:r>
            <a:r>
              <a:rPr sz="2100" spc="315" dirty="0">
                <a:latin typeface="Arial MT"/>
                <a:cs typeface="Arial MT"/>
              </a:rPr>
              <a:t> </a:t>
            </a:r>
            <a:r>
              <a:rPr sz="2100" spc="50" dirty="0">
                <a:latin typeface="Arial MT"/>
                <a:cs typeface="Arial MT"/>
              </a:rPr>
              <a:t>of</a:t>
            </a:r>
            <a:r>
              <a:rPr sz="2100" spc="215" dirty="0">
                <a:latin typeface="Arial MT"/>
                <a:cs typeface="Arial MT"/>
              </a:rPr>
              <a:t> </a:t>
            </a:r>
            <a:r>
              <a:rPr sz="2100" spc="80" dirty="0">
                <a:latin typeface="Arial MT"/>
                <a:cs typeface="Arial MT"/>
              </a:rPr>
              <a:t>the</a:t>
            </a:r>
            <a:r>
              <a:rPr sz="2100" spc="229" dirty="0">
                <a:latin typeface="Arial MT"/>
                <a:cs typeface="Arial MT"/>
              </a:rPr>
              <a:t> </a:t>
            </a:r>
            <a:r>
              <a:rPr sz="2100" spc="40" dirty="0">
                <a:latin typeface="Arial MT"/>
                <a:cs typeface="Arial MT"/>
              </a:rPr>
              <a:t>brick </a:t>
            </a:r>
            <a:r>
              <a:rPr sz="2150" dirty="0">
                <a:latin typeface="Arial MT"/>
                <a:cs typeface="Arial MT"/>
              </a:rPr>
              <a:t>houses</a:t>
            </a:r>
            <a:r>
              <a:rPr sz="2150" spc="22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were</a:t>
            </a:r>
            <a:r>
              <a:rPr sz="2150" spc="180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two </a:t>
            </a:r>
            <a:r>
              <a:rPr sz="2150" dirty="0">
                <a:latin typeface="Arial MT"/>
                <a:cs typeface="Arial MT"/>
              </a:rPr>
              <a:t>stories</a:t>
            </a:r>
            <a:r>
              <a:rPr sz="2150" spc="290" dirty="0">
                <a:latin typeface="Arial MT"/>
                <a:cs typeface="Arial MT"/>
              </a:rPr>
              <a:t> </a:t>
            </a:r>
            <a:r>
              <a:rPr sz="2150" spc="50" dirty="0">
                <a:latin typeface="Arial MT"/>
                <a:cs typeface="Arial MT"/>
              </a:rPr>
              <a:t>high,</a:t>
            </a:r>
            <a:r>
              <a:rPr sz="2150" spc="360" dirty="0">
                <a:latin typeface="Arial MT"/>
                <a:cs typeface="Arial MT"/>
              </a:rPr>
              <a:t> </a:t>
            </a:r>
            <a:r>
              <a:rPr sz="2150" spc="30" dirty="0">
                <a:latin typeface="Arial MT"/>
                <a:cs typeface="Arial MT"/>
              </a:rPr>
              <a:t>with </a:t>
            </a:r>
            <a:r>
              <a:rPr sz="2150" dirty="0">
                <a:latin typeface="Arial MT"/>
                <a:cs typeface="Arial MT"/>
              </a:rPr>
              <a:t>thick</a:t>
            </a:r>
            <a:r>
              <a:rPr sz="2150" spc="3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walls</a:t>
            </a:r>
            <a:r>
              <a:rPr sz="2150" spc="32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280" dirty="0">
                <a:latin typeface="Arial MT"/>
                <a:cs typeface="Arial MT"/>
              </a:rPr>
              <a:t> </a:t>
            </a:r>
            <a:r>
              <a:rPr sz="2150" spc="-20" dirty="0">
                <a:latin typeface="Arial MT"/>
                <a:cs typeface="Arial MT"/>
              </a:rPr>
              <a:t>high </a:t>
            </a:r>
            <a:r>
              <a:rPr sz="2150" dirty="0">
                <a:latin typeface="Arial MT"/>
                <a:cs typeface="Arial MT"/>
              </a:rPr>
              <a:t>ceilings</a:t>
            </a:r>
            <a:r>
              <a:rPr sz="2150" spc="22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to</a:t>
            </a:r>
            <a:r>
              <a:rPr sz="2150" spc="36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keep</a:t>
            </a:r>
            <a:r>
              <a:rPr sz="2150" spc="200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the </a:t>
            </a:r>
            <a:r>
              <a:rPr sz="2150" dirty="0">
                <a:latin typeface="Arial MT"/>
                <a:cs typeface="Arial MT"/>
              </a:rPr>
              <a:t>rooms</a:t>
            </a:r>
            <a:r>
              <a:rPr sz="2150" spc="20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cool</a:t>
            </a:r>
            <a:r>
              <a:rPr sz="2150" spc="27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in</a:t>
            </a:r>
            <a:r>
              <a:rPr sz="2150" spc="240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the </a:t>
            </a:r>
            <a:r>
              <a:rPr sz="2150" spc="55" dirty="0">
                <a:latin typeface="Arial MT"/>
                <a:cs typeface="Arial MT"/>
              </a:rPr>
              <a:t>hot</a:t>
            </a:r>
            <a:r>
              <a:rPr sz="2150" spc="22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summer</a:t>
            </a:r>
            <a:r>
              <a:rPr sz="2150" spc="53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months.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14" name="object 17"/>
          <p:cNvSpPr txBox="1">
            <a:spLocks/>
          </p:cNvSpPr>
          <p:nvPr/>
        </p:nvSpPr>
        <p:spPr>
          <a:xfrm>
            <a:off x="549740" y="609600"/>
            <a:ext cx="6616700" cy="553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latin typeface="Times New Roman"/>
                <a:cs typeface="Times New Roman"/>
              </a:rPr>
              <a:t>Streets</a:t>
            </a:r>
            <a:endParaRPr lang="en-IN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2758" y="3911203"/>
            <a:ext cx="5411391" cy="26789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71500" y="2454176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062" y="0"/>
                </a:lnTo>
              </a:path>
            </a:pathLst>
          </a:custGeom>
          <a:ln w="20835">
            <a:solidFill>
              <a:srgbClr val="606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71500" y="2354460"/>
            <a:ext cx="119380" cy="110489"/>
            <a:chOff x="571500" y="2354460"/>
            <a:chExt cx="119380" cy="110489"/>
          </a:xfrm>
        </p:grpSpPr>
        <p:sp>
          <p:nvSpPr>
            <p:cNvPr id="7" name="object 7"/>
            <p:cNvSpPr/>
            <p:nvPr/>
          </p:nvSpPr>
          <p:spPr>
            <a:xfrm>
              <a:off x="571500" y="2354460"/>
              <a:ext cx="119380" cy="110489"/>
            </a:xfrm>
            <a:custGeom>
              <a:avLst/>
              <a:gdLst/>
              <a:ahLst/>
              <a:cxnLst/>
              <a:rect l="l" t="t" r="r" b="b"/>
              <a:pathLst>
                <a:path w="119379" h="110489">
                  <a:moveTo>
                    <a:pt x="0" y="10417"/>
                  </a:moveTo>
                  <a:lnTo>
                    <a:pt x="119062" y="10417"/>
                  </a:lnTo>
                </a:path>
                <a:path w="119379" h="110489">
                  <a:moveTo>
                    <a:pt x="10417" y="11013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7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0144" y="2354460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11013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7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71500" y="1846957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062" y="0"/>
                </a:lnTo>
              </a:path>
            </a:pathLst>
          </a:custGeom>
          <a:ln w="20835">
            <a:solidFill>
              <a:srgbClr val="646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71500" y="1747241"/>
            <a:ext cx="119380" cy="110489"/>
            <a:chOff x="571500" y="1747241"/>
            <a:chExt cx="119380" cy="110489"/>
          </a:xfrm>
        </p:grpSpPr>
        <p:sp>
          <p:nvSpPr>
            <p:cNvPr id="11" name="object 11"/>
            <p:cNvSpPr/>
            <p:nvPr/>
          </p:nvSpPr>
          <p:spPr>
            <a:xfrm>
              <a:off x="571500" y="1747241"/>
              <a:ext cx="119380" cy="110489"/>
            </a:xfrm>
            <a:custGeom>
              <a:avLst/>
              <a:gdLst/>
              <a:ahLst/>
              <a:cxnLst/>
              <a:rect l="l" t="t" r="r" b="b"/>
              <a:pathLst>
                <a:path w="119379" h="110489">
                  <a:moveTo>
                    <a:pt x="0" y="10417"/>
                  </a:moveTo>
                  <a:lnTo>
                    <a:pt x="119062" y="10417"/>
                  </a:lnTo>
                </a:path>
                <a:path w="119379" h="110489">
                  <a:moveTo>
                    <a:pt x="10417" y="11013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4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0144" y="1747241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11013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4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74455" y="1610022"/>
            <a:ext cx="8006715" cy="119697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9685" marR="76835" indent="-7620">
              <a:lnSpc>
                <a:spcPts val="2180"/>
              </a:lnSpc>
              <a:spcBef>
                <a:spcPts val="309"/>
              </a:spcBef>
            </a:pP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950" spc="1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high</a:t>
            </a:r>
            <a:r>
              <a:rPr sz="1950" spc="1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mound</a:t>
            </a:r>
            <a:r>
              <a:rPr sz="1950" spc="1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spc="50" dirty="0">
                <a:solidFill>
                  <a:srgbClr val="000000"/>
                </a:solidFill>
                <a:latin typeface="Arial MT"/>
                <a:cs typeface="Arial MT"/>
              </a:rPr>
              <a:t>at</a:t>
            </a:r>
            <a:r>
              <a:rPr sz="1950" spc="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Harappa</a:t>
            </a:r>
            <a:r>
              <a:rPr sz="1950" spc="3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(Mound</a:t>
            </a:r>
            <a:r>
              <a:rPr sz="1950" spc="1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AB)</a:t>
            </a:r>
            <a:r>
              <a:rPr sz="1950" spc="2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sz="1950" spc="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surrounded</a:t>
            </a:r>
            <a:r>
              <a:rPr sz="1950" spc="2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by</a:t>
            </a:r>
            <a:r>
              <a:rPr sz="1950" spc="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1950" spc="2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00000"/>
                </a:solidFill>
                <a:latin typeface="Arial MT"/>
                <a:cs typeface="Arial MT"/>
              </a:rPr>
              <a:t>massive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mud</a:t>
            </a:r>
            <a:r>
              <a:rPr sz="1950" spc="2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brick</a:t>
            </a:r>
            <a:r>
              <a:rPr sz="1950" spc="3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city</a:t>
            </a:r>
            <a:r>
              <a:rPr sz="1950" spc="3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wall</a:t>
            </a:r>
            <a:r>
              <a:rPr sz="1950" spc="2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with</a:t>
            </a:r>
            <a:r>
              <a:rPr sz="1950" spc="2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large</a:t>
            </a:r>
            <a:r>
              <a:rPr sz="1950" spc="2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00000"/>
                </a:solidFill>
                <a:latin typeface="Arial MT"/>
                <a:cs typeface="Arial MT"/>
              </a:rPr>
              <a:t>square</a:t>
            </a:r>
            <a:r>
              <a:rPr sz="1950" spc="3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00000"/>
                </a:solidFill>
                <a:latin typeface="Arial MT"/>
                <a:cs typeface="Arial MT"/>
              </a:rPr>
              <a:t>ramparts.</a:t>
            </a:r>
            <a:endParaRPr sz="1950">
              <a:latin typeface="Arial MT"/>
              <a:cs typeface="Arial MT"/>
            </a:endParaRPr>
          </a:p>
          <a:p>
            <a:pPr marL="20320" marR="5080" indent="-5080">
              <a:lnSpc>
                <a:spcPts val="2140"/>
              </a:lnSpc>
              <a:spcBef>
                <a:spcPts val="415"/>
              </a:spcBef>
            </a:pP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One</a:t>
            </a:r>
            <a:r>
              <a:rPr sz="1900" spc="2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1900" spc="22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these</a:t>
            </a:r>
            <a:r>
              <a:rPr sz="1900" spc="3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eroding</a:t>
            </a:r>
            <a:r>
              <a:rPr sz="1900" spc="40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000000"/>
                </a:solidFill>
                <a:latin typeface="Arial MT"/>
                <a:cs typeface="Arial MT"/>
              </a:rPr>
              <a:t>ramparts</a:t>
            </a:r>
            <a:r>
              <a:rPr sz="1900" spc="2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sz="1900" spc="2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visible</a:t>
            </a:r>
            <a:r>
              <a:rPr sz="1900" spc="30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55" dirty="0">
                <a:solidFill>
                  <a:srgbClr val="000000"/>
                </a:solidFill>
                <a:latin typeface="Arial MT"/>
                <a:cs typeface="Arial MT"/>
              </a:rPr>
              <a:t>throug</a:t>
            </a:r>
            <a:r>
              <a:rPr sz="1900" spc="-3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h</a:t>
            </a:r>
            <a:r>
              <a:rPr sz="1900" spc="2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900" spc="2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underbrush</a:t>
            </a:r>
            <a:r>
              <a:rPr sz="1900" spc="4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50" dirty="0">
                <a:solidFill>
                  <a:srgbClr val="000000"/>
                </a:solidFill>
                <a:latin typeface="Arial MT"/>
                <a:cs typeface="Arial MT"/>
              </a:rPr>
              <a:t>that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now</a:t>
            </a:r>
            <a:r>
              <a:rPr sz="1900" spc="3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covers</a:t>
            </a:r>
            <a:r>
              <a:rPr sz="1900" spc="2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900" spc="1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50" dirty="0">
                <a:solidFill>
                  <a:srgbClr val="000000"/>
                </a:solidFill>
                <a:latin typeface="Arial MT"/>
                <a:cs typeface="Arial MT"/>
              </a:rPr>
              <a:t>site.</a:t>
            </a:r>
            <a:r>
              <a:rPr sz="1900" spc="1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900" spc="2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flags</a:t>
            </a:r>
            <a:r>
              <a:rPr sz="1900" spc="2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70" dirty="0">
                <a:solidFill>
                  <a:srgbClr val="000000"/>
                </a:solidFill>
                <a:latin typeface="Arial MT"/>
                <a:cs typeface="Arial MT"/>
              </a:rPr>
              <a:t>mark</a:t>
            </a:r>
            <a:r>
              <a:rPr sz="1900" spc="2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900" spc="2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75" dirty="0">
                <a:solidFill>
                  <a:srgbClr val="000000"/>
                </a:solidFill>
                <a:latin typeface="Arial MT"/>
                <a:cs typeface="Arial MT"/>
              </a:rPr>
              <a:t>tomb</a:t>
            </a:r>
            <a:r>
              <a:rPr sz="1900" spc="2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1900" spc="1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1900" spc="2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00"/>
                </a:solidFill>
                <a:latin typeface="Arial MT"/>
                <a:cs typeface="Arial MT"/>
              </a:rPr>
              <a:t>Muslim</a:t>
            </a:r>
            <a:r>
              <a:rPr sz="1900" spc="2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-100" dirty="0">
                <a:solidFill>
                  <a:srgbClr val="000000"/>
                </a:solidFill>
                <a:latin typeface="Arial MT"/>
                <a:cs typeface="Arial MT"/>
              </a:rPr>
              <a:t>sa</a:t>
            </a:r>
            <a:r>
              <a:rPr sz="1900" spc="-3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900" spc="60" dirty="0">
                <a:solidFill>
                  <a:srgbClr val="000000"/>
                </a:solidFill>
                <a:latin typeface="Arial MT"/>
                <a:cs typeface="Arial MT"/>
              </a:rPr>
              <a:t>int.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5" name="object 17"/>
          <p:cNvSpPr txBox="1">
            <a:spLocks/>
          </p:cNvSpPr>
          <p:nvPr/>
        </p:nvSpPr>
        <p:spPr>
          <a:xfrm>
            <a:off x="549740" y="609600"/>
            <a:ext cx="6616700" cy="553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latin typeface="Times New Roman"/>
                <a:cs typeface="Times New Roman"/>
              </a:rPr>
              <a:t>Harappa</a:t>
            </a:r>
            <a:endParaRPr lang="en-IN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1101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6733" y="3205758"/>
            <a:ext cx="5027414" cy="33575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3400" y="244524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64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33400" y="2363391"/>
            <a:ext cx="101600" cy="92710"/>
            <a:chOff x="562570" y="2363391"/>
            <a:chExt cx="101600" cy="92710"/>
          </a:xfrm>
        </p:grpSpPr>
        <p:sp>
          <p:nvSpPr>
            <p:cNvPr id="6" name="object 6"/>
            <p:cNvSpPr/>
            <p:nvPr/>
          </p:nvSpPr>
          <p:spPr>
            <a:xfrm>
              <a:off x="562570" y="2363391"/>
              <a:ext cx="101600" cy="92710"/>
            </a:xfrm>
            <a:custGeom>
              <a:avLst/>
              <a:gdLst/>
              <a:ahLst/>
              <a:cxnLst/>
              <a:rect l="l" t="t" r="r" b="b"/>
              <a:pathLst>
                <a:path w="101600" h="92710">
                  <a:moveTo>
                    <a:pt x="0" y="10417"/>
                  </a:moveTo>
                  <a:lnTo>
                    <a:pt x="101203" y="10417"/>
                  </a:lnTo>
                </a:path>
                <a:path w="101600" h="92710">
                  <a:moveTo>
                    <a:pt x="10417" y="9227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3355" y="2363391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9227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144272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85140" algn="l"/>
              </a:tabLst>
            </a:pPr>
            <a:r>
              <a:rPr lang="en-GB" sz="3200" spc="-25" dirty="0" smtClean="0">
                <a:solidFill>
                  <a:srgbClr val="99A3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Granary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398" y="1588194"/>
            <a:ext cx="7851775" cy="15405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04">
              <a:lnSpc>
                <a:spcPts val="1795"/>
              </a:lnSpc>
              <a:spcBef>
                <a:spcPts val="110"/>
              </a:spcBef>
              <a:tabLst>
                <a:tab pos="347345" algn="l"/>
              </a:tabLst>
            </a:pPr>
            <a:r>
              <a:rPr sz="1550" dirty="0">
                <a:solidFill>
                  <a:srgbClr val="696E31"/>
                </a:solidFill>
                <a:latin typeface="Arial MT"/>
                <a:cs typeface="Arial MT"/>
              </a:rPr>
              <a:t>	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"granary”</a:t>
            </a:r>
            <a:r>
              <a:rPr sz="1550" spc="1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Harappa</a:t>
            </a:r>
            <a:r>
              <a:rPr sz="1550" spc="1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found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on</a:t>
            </a:r>
            <a:r>
              <a:rPr sz="1550" spc="10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Mound</a:t>
            </a:r>
            <a:r>
              <a:rPr sz="1550" spc="9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F.</a:t>
            </a:r>
            <a:endParaRPr sz="1550" dirty="0">
              <a:latin typeface="Arial MT"/>
              <a:cs typeface="Arial MT"/>
            </a:endParaRPr>
          </a:p>
          <a:p>
            <a:pPr marL="354330" marR="142875" indent="-342265">
              <a:lnSpc>
                <a:spcPct val="78100"/>
              </a:lnSpc>
              <a:spcBef>
                <a:spcPts val="370"/>
              </a:spcBef>
              <a:tabLst>
                <a:tab pos="343535" algn="l"/>
              </a:tabLst>
            </a:pPr>
            <a:r>
              <a:rPr sz="1650" dirty="0">
                <a:solidFill>
                  <a:srgbClr val="4B520F"/>
                </a:solidFill>
                <a:latin typeface="Calibri"/>
                <a:cs typeface="Calibri"/>
              </a:rPr>
              <a:t>	</a:t>
            </a:r>
            <a:r>
              <a:rPr sz="1650" dirty="0">
                <a:latin typeface="Calibri"/>
                <a:cs typeface="Calibri"/>
              </a:rPr>
              <a:t>It</a:t>
            </a:r>
            <a:r>
              <a:rPr sz="1650" spc="40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is</a:t>
            </a:r>
            <a:r>
              <a:rPr sz="1650" spc="3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brick</a:t>
            </a:r>
            <a:r>
              <a:rPr sz="1650" spc="1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structure</a:t>
            </a:r>
            <a:r>
              <a:rPr sz="1650" spc="2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that</a:t>
            </a:r>
            <a:r>
              <a:rPr sz="1650" spc="1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was</a:t>
            </a:r>
            <a:r>
              <a:rPr sz="1650" spc="1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built</a:t>
            </a:r>
            <a:r>
              <a:rPr sz="1650" spc="1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on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22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massive</a:t>
            </a:r>
            <a:r>
              <a:rPr sz="1650" spc="1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brick</a:t>
            </a:r>
            <a:r>
              <a:rPr sz="1650" spc="2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foundation</a:t>
            </a:r>
            <a:r>
              <a:rPr sz="1650" spc="2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over</a:t>
            </a:r>
            <a:r>
              <a:rPr sz="1650" spc="2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45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meters </a:t>
            </a:r>
            <a:r>
              <a:rPr sz="1650" dirty="0">
                <a:latin typeface="Calibri"/>
                <a:cs typeface="Calibri"/>
              </a:rPr>
              <a:t>north-south</a:t>
            </a:r>
            <a:r>
              <a:rPr sz="1650" spc="2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and</a:t>
            </a:r>
            <a:r>
              <a:rPr sz="1650" spc="2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45</a:t>
            </a:r>
            <a:r>
              <a:rPr sz="1650" spc="1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meters</a:t>
            </a:r>
            <a:r>
              <a:rPr sz="1650" spc="2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east-</a:t>
            </a:r>
            <a:r>
              <a:rPr sz="1650" spc="-10" dirty="0">
                <a:latin typeface="Calibri"/>
                <a:cs typeface="Calibri"/>
              </a:rPr>
              <a:t>west.</a:t>
            </a:r>
            <a:endParaRPr sz="1650" dirty="0">
              <a:latin typeface="Calibri"/>
              <a:cs typeface="Calibri"/>
            </a:endParaRPr>
          </a:p>
          <a:p>
            <a:pPr marL="347980" marR="147320" indent="-635">
              <a:lnSpc>
                <a:spcPct val="76900"/>
              </a:lnSpc>
              <a:spcBef>
                <a:spcPts val="340"/>
              </a:spcBef>
            </a:pPr>
            <a:r>
              <a:rPr sz="1600" spc="-10" dirty="0">
                <a:latin typeface="Arial MT"/>
                <a:cs typeface="Arial MT"/>
              </a:rPr>
              <a:t>Two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rows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six rooms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that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appear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foundations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are </a:t>
            </a:r>
            <a:r>
              <a:rPr sz="1600" spc="-10" dirty="0">
                <a:latin typeface="Arial MT"/>
                <a:cs typeface="Arial MT"/>
              </a:rPr>
              <a:t>arranged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along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central </a:t>
            </a:r>
            <a:r>
              <a:rPr sz="1600" spc="-45" dirty="0">
                <a:latin typeface="Arial MT"/>
                <a:cs typeface="Arial MT"/>
              </a:rPr>
              <a:t>passageway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that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about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7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meters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wide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partly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paved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baked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bricks.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ts val="1700"/>
              </a:lnSpc>
              <a:tabLst>
                <a:tab pos="353060" algn="l"/>
              </a:tabLst>
            </a:pPr>
            <a:r>
              <a:rPr sz="1600" dirty="0">
                <a:solidFill>
                  <a:srgbClr val="626634"/>
                </a:solidFill>
                <a:latin typeface="Calibri"/>
                <a:cs typeface="Calibri"/>
              </a:rPr>
              <a:t>	</a:t>
            </a:r>
            <a:r>
              <a:rPr sz="1600" dirty="0">
                <a:latin typeface="Calibri"/>
                <a:cs typeface="Calibri"/>
              </a:rPr>
              <a:t>Each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room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measures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15.2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6.1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meters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and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three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sleeper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walls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air</a:t>
            </a:r>
            <a:r>
              <a:rPr sz="1600" spc="365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space</a:t>
            </a:r>
            <a:endParaRPr sz="1600" dirty="0">
              <a:latin typeface="Calibri"/>
              <a:cs typeface="Calibri"/>
            </a:endParaRPr>
          </a:p>
          <a:p>
            <a:pPr marL="346075">
              <a:lnSpc>
                <a:spcPts val="1664"/>
              </a:lnSpc>
            </a:pPr>
            <a:r>
              <a:rPr sz="1550" dirty="0">
                <a:latin typeface="Calibri"/>
                <a:cs typeface="Calibri"/>
              </a:rPr>
              <a:t>between</a:t>
            </a:r>
            <a:r>
              <a:rPr sz="1550" spc="490" dirty="0">
                <a:latin typeface="Calibri"/>
                <a:cs typeface="Calibri"/>
              </a:rPr>
              <a:t> </a:t>
            </a:r>
            <a:r>
              <a:rPr sz="1550" spc="50" dirty="0">
                <a:latin typeface="Calibri"/>
                <a:cs typeface="Calibri"/>
              </a:rPr>
              <a:t>them.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533400" y="283474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64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5"/>
          <p:cNvGrpSpPr/>
          <p:nvPr/>
        </p:nvGrpSpPr>
        <p:grpSpPr>
          <a:xfrm>
            <a:off x="533400" y="2752893"/>
            <a:ext cx="101600" cy="92710"/>
            <a:chOff x="562570" y="2363391"/>
            <a:chExt cx="101600" cy="92710"/>
          </a:xfrm>
        </p:grpSpPr>
        <p:sp>
          <p:nvSpPr>
            <p:cNvPr id="21" name="object 6"/>
            <p:cNvSpPr/>
            <p:nvPr/>
          </p:nvSpPr>
          <p:spPr>
            <a:xfrm>
              <a:off x="562570" y="2363391"/>
              <a:ext cx="101600" cy="92710"/>
            </a:xfrm>
            <a:custGeom>
              <a:avLst/>
              <a:gdLst/>
              <a:ahLst/>
              <a:cxnLst/>
              <a:rect l="l" t="t" r="r" b="b"/>
              <a:pathLst>
                <a:path w="101600" h="92710">
                  <a:moveTo>
                    <a:pt x="0" y="10417"/>
                  </a:moveTo>
                  <a:lnTo>
                    <a:pt x="101203" y="10417"/>
                  </a:lnTo>
                </a:path>
                <a:path w="101600" h="92710">
                  <a:moveTo>
                    <a:pt x="10417" y="9227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/>
            <p:cNvSpPr/>
            <p:nvPr/>
          </p:nvSpPr>
          <p:spPr>
            <a:xfrm>
              <a:off x="653355" y="2363391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9227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4"/>
          <p:cNvSpPr/>
          <p:nvPr/>
        </p:nvSpPr>
        <p:spPr>
          <a:xfrm>
            <a:off x="540398" y="2011293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64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/>
          <p:cNvGrpSpPr/>
          <p:nvPr/>
        </p:nvGrpSpPr>
        <p:grpSpPr>
          <a:xfrm>
            <a:off x="540398" y="1929438"/>
            <a:ext cx="101600" cy="92710"/>
            <a:chOff x="562570" y="2363391"/>
            <a:chExt cx="101600" cy="92710"/>
          </a:xfrm>
        </p:grpSpPr>
        <p:sp>
          <p:nvSpPr>
            <p:cNvPr id="29" name="object 6"/>
            <p:cNvSpPr/>
            <p:nvPr/>
          </p:nvSpPr>
          <p:spPr>
            <a:xfrm>
              <a:off x="562570" y="2363391"/>
              <a:ext cx="101600" cy="92710"/>
            </a:xfrm>
            <a:custGeom>
              <a:avLst/>
              <a:gdLst/>
              <a:ahLst/>
              <a:cxnLst/>
              <a:rect l="l" t="t" r="r" b="b"/>
              <a:pathLst>
                <a:path w="101600" h="92710">
                  <a:moveTo>
                    <a:pt x="0" y="10417"/>
                  </a:moveTo>
                  <a:lnTo>
                    <a:pt x="101203" y="10417"/>
                  </a:lnTo>
                </a:path>
                <a:path w="101600" h="92710">
                  <a:moveTo>
                    <a:pt x="10417" y="9227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653355" y="2363391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9227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4"/>
          <p:cNvSpPr/>
          <p:nvPr/>
        </p:nvSpPr>
        <p:spPr>
          <a:xfrm>
            <a:off x="539743" y="175825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64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5"/>
          <p:cNvGrpSpPr/>
          <p:nvPr/>
        </p:nvGrpSpPr>
        <p:grpSpPr>
          <a:xfrm>
            <a:off x="539743" y="1676400"/>
            <a:ext cx="101600" cy="92710"/>
            <a:chOff x="562570" y="2363391"/>
            <a:chExt cx="101600" cy="92710"/>
          </a:xfrm>
        </p:grpSpPr>
        <p:sp>
          <p:nvSpPr>
            <p:cNvPr id="33" name="object 6"/>
            <p:cNvSpPr/>
            <p:nvPr/>
          </p:nvSpPr>
          <p:spPr>
            <a:xfrm>
              <a:off x="562570" y="2363391"/>
              <a:ext cx="101600" cy="92710"/>
            </a:xfrm>
            <a:custGeom>
              <a:avLst/>
              <a:gdLst/>
              <a:ahLst/>
              <a:cxnLst/>
              <a:rect l="l" t="t" r="r" b="b"/>
              <a:pathLst>
                <a:path w="101600" h="92710">
                  <a:moveTo>
                    <a:pt x="0" y="10417"/>
                  </a:moveTo>
                  <a:lnTo>
                    <a:pt x="101203" y="10417"/>
                  </a:lnTo>
                </a:path>
                <a:path w="101600" h="92710">
                  <a:moveTo>
                    <a:pt x="10417" y="9227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7"/>
            <p:cNvSpPr/>
            <p:nvPr/>
          </p:nvSpPr>
          <p:spPr>
            <a:xfrm>
              <a:off x="653355" y="2363391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9227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1500" y="477589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71500" y="4658320"/>
            <a:ext cx="128270" cy="128270"/>
            <a:chOff x="571500" y="4658320"/>
            <a:chExt cx="128270" cy="128270"/>
          </a:xfrm>
        </p:grpSpPr>
        <p:sp>
          <p:nvSpPr>
            <p:cNvPr id="5" name="object 5"/>
            <p:cNvSpPr/>
            <p:nvPr/>
          </p:nvSpPr>
          <p:spPr>
            <a:xfrm>
              <a:off x="571500" y="4658320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0417"/>
                  </a:moveTo>
                  <a:lnTo>
                    <a:pt x="127992" y="10417"/>
                  </a:lnTo>
                </a:path>
                <a:path w="128270" h="128270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074" y="4658320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71500" y="33382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06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1500" y="3220641"/>
            <a:ext cx="128270" cy="128270"/>
            <a:chOff x="571500" y="3220641"/>
            <a:chExt cx="128270" cy="128270"/>
          </a:xfrm>
        </p:grpSpPr>
        <p:sp>
          <p:nvSpPr>
            <p:cNvPr id="9" name="object 9"/>
            <p:cNvSpPr/>
            <p:nvPr/>
          </p:nvSpPr>
          <p:spPr>
            <a:xfrm>
              <a:off x="571500" y="3220641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0417"/>
                  </a:moveTo>
                  <a:lnTo>
                    <a:pt x="127992" y="10417"/>
                  </a:lnTo>
                </a:path>
                <a:path w="128270" h="128270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074" y="3220641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71500" y="217735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71500" y="2059781"/>
            <a:ext cx="128270" cy="128270"/>
            <a:chOff x="571500" y="2059781"/>
            <a:chExt cx="128270" cy="128270"/>
          </a:xfrm>
        </p:grpSpPr>
        <p:sp>
          <p:nvSpPr>
            <p:cNvPr id="13" name="object 13"/>
            <p:cNvSpPr/>
            <p:nvPr/>
          </p:nvSpPr>
          <p:spPr>
            <a:xfrm>
              <a:off x="571500" y="2059781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0" y="10417"/>
                  </a:moveTo>
                  <a:lnTo>
                    <a:pt x="127992" y="10417"/>
                  </a:lnTo>
                </a:path>
                <a:path w="128270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9074" y="2059781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71500" y="184695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06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71500" y="1729383"/>
            <a:ext cx="128270" cy="128270"/>
            <a:chOff x="571500" y="1729383"/>
            <a:chExt cx="128270" cy="128270"/>
          </a:xfrm>
        </p:grpSpPr>
        <p:sp>
          <p:nvSpPr>
            <p:cNvPr id="17" name="object 17"/>
            <p:cNvSpPr/>
            <p:nvPr/>
          </p:nvSpPr>
          <p:spPr>
            <a:xfrm>
              <a:off x="571500" y="1729383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0" y="10417"/>
                  </a:moveTo>
                  <a:lnTo>
                    <a:pt x="127992" y="10417"/>
                  </a:lnTo>
                </a:path>
                <a:path w="128270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9074" y="1729383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223242" cy="830460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73437" y="1557684"/>
            <a:ext cx="7595870" cy="98869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4130" marR="5080" indent="-12065">
              <a:lnSpc>
                <a:spcPts val="2670"/>
              </a:lnSpc>
              <a:spcBef>
                <a:spcPts val="254"/>
              </a:spcBef>
              <a:tabLst>
                <a:tab pos="3295015" algn="l"/>
                <a:tab pos="6814820" algn="l"/>
              </a:tabLst>
            </a:pPr>
            <a:r>
              <a:rPr sz="2300" spc="-55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2300" spc="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Indus</a:t>
            </a:r>
            <a:r>
              <a:rPr sz="2300" spc="1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(or</a:t>
            </a:r>
            <a:r>
              <a:rPr sz="2300" spc="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10" dirty="0">
                <a:solidFill>
                  <a:srgbClr val="000000"/>
                </a:solidFill>
                <a:latin typeface="Arial MT"/>
                <a:cs typeface="Arial MT"/>
              </a:rPr>
              <a:t>Harappan)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2300" spc="-30" dirty="0">
                <a:solidFill>
                  <a:srgbClr val="000000"/>
                </a:solidFill>
                <a:latin typeface="Arial MT"/>
                <a:cs typeface="Arial MT"/>
              </a:rPr>
              <a:t>people</a:t>
            </a:r>
            <a:r>
              <a:rPr sz="230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25" dirty="0">
                <a:solidFill>
                  <a:srgbClr val="000000"/>
                </a:solidFill>
                <a:latin typeface="Arial MT"/>
                <a:cs typeface="Arial MT"/>
              </a:rPr>
              <a:t>used</a:t>
            </a:r>
            <a:r>
              <a:rPr sz="23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3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10" dirty="0">
                <a:solidFill>
                  <a:srgbClr val="000000"/>
                </a:solidFill>
                <a:latin typeface="Arial MT"/>
                <a:cs typeface="Arial MT"/>
              </a:rPr>
              <a:t>pictographic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2300" spc="-25" dirty="0">
                <a:solidFill>
                  <a:srgbClr val="000000"/>
                </a:solidFill>
                <a:latin typeface="Arial MT"/>
                <a:cs typeface="Arial MT"/>
              </a:rPr>
              <a:t>script. </a:t>
            </a:r>
            <a:r>
              <a:rPr sz="2300" spc="-60" dirty="0">
                <a:solidFill>
                  <a:srgbClr val="000000"/>
                </a:solidFill>
                <a:latin typeface="Arial MT"/>
                <a:cs typeface="Arial MT"/>
              </a:rPr>
              <a:t>Some</a:t>
            </a:r>
            <a:r>
              <a:rPr sz="23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3500</a:t>
            </a:r>
            <a:r>
              <a:rPr sz="2300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55" dirty="0">
                <a:solidFill>
                  <a:srgbClr val="000000"/>
                </a:solidFill>
                <a:latin typeface="Arial MT"/>
                <a:cs typeface="Arial MT"/>
              </a:rPr>
              <a:t>specimens</a:t>
            </a:r>
            <a:r>
              <a:rPr sz="2300" spc="10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30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this</a:t>
            </a:r>
            <a:r>
              <a:rPr sz="23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script</a:t>
            </a:r>
            <a:r>
              <a:rPr sz="23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survive</a:t>
            </a:r>
            <a:r>
              <a:rPr sz="2300" spc="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230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stamp</a:t>
            </a:r>
            <a:r>
              <a:rPr sz="2300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10" dirty="0">
                <a:solidFill>
                  <a:srgbClr val="000000"/>
                </a:solidFill>
                <a:latin typeface="Arial MT"/>
                <a:cs typeface="Arial MT"/>
              </a:rPr>
              <a:t>seals</a:t>
            </a:r>
            <a:endParaRPr sz="2300">
              <a:latin typeface="Arial MT"/>
              <a:cs typeface="Arial MT"/>
            </a:endParaRPr>
          </a:p>
          <a:p>
            <a:pPr marL="16510">
              <a:lnSpc>
                <a:spcPts val="2080"/>
              </a:lnSpc>
              <a:tabLst>
                <a:tab pos="4866005" algn="l"/>
              </a:tabLst>
            </a:pPr>
            <a:r>
              <a:rPr sz="2350" spc="-45" dirty="0">
                <a:solidFill>
                  <a:srgbClr val="000000"/>
                </a:solidFill>
                <a:latin typeface="Arial MT"/>
                <a:cs typeface="Arial MT"/>
              </a:rPr>
              <a:t>carved</a:t>
            </a:r>
            <a:r>
              <a:rPr sz="235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235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50" spc="-30" dirty="0">
                <a:solidFill>
                  <a:srgbClr val="000000"/>
                </a:solidFill>
                <a:latin typeface="Arial MT"/>
                <a:cs typeface="Arial MT"/>
              </a:rPr>
              <a:t>stone,</a:t>
            </a:r>
            <a:r>
              <a:rPr sz="235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235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50" spc="-50" dirty="0">
                <a:solidFill>
                  <a:srgbClr val="000000"/>
                </a:solidFill>
                <a:latin typeface="Arial MT"/>
                <a:cs typeface="Arial MT"/>
              </a:rPr>
              <a:t>molded</a:t>
            </a:r>
            <a:r>
              <a:rPr sz="2350" spc="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50" spc="-10" dirty="0">
                <a:solidFill>
                  <a:srgbClr val="000000"/>
                </a:solidFill>
                <a:latin typeface="Arial MT"/>
                <a:cs typeface="Arial MT"/>
              </a:rPr>
              <a:t>terracotta</a:t>
            </a:r>
            <a:r>
              <a:rPr sz="235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2350" spc="-50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35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50" spc="-65" dirty="0">
                <a:solidFill>
                  <a:srgbClr val="000000"/>
                </a:solidFill>
                <a:latin typeface="Arial MT"/>
                <a:cs typeface="Arial MT"/>
              </a:rPr>
              <a:t>faience </a:t>
            </a:r>
            <a:r>
              <a:rPr sz="2350" spc="-10" dirty="0">
                <a:solidFill>
                  <a:srgbClr val="000000"/>
                </a:solidFill>
                <a:latin typeface="Arial MT"/>
                <a:cs typeface="Arial MT"/>
              </a:rPr>
              <a:t>amulets,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0945" y="2447924"/>
            <a:ext cx="7613650" cy="296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ts val="2390"/>
              </a:lnSpc>
              <a:spcBef>
                <a:spcPts val="95"/>
              </a:spcBef>
            </a:pPr>
            <a:r>
              <a:rPr sz="2250" dirty="0">
                <a:latin typeface="Arial MT"/>
                <a:cs typeface="Arial MT"/>
              </a:rPr>
              <a:t>in</a:t>
            </a:r>
            <a:r>
              <a:rPr sz="2250" spc="6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fragments</a:t>
            </a:r>
            <a:r>
              <a:rPr sz="2250" spc="19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of</a:t>
            </a:r>
            <a:r>
              <a:rPr sz="2250" spc="5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pottery,</a:t>
            </a:r>
            <a:r>
              <a:rPr sz="2250" spc="16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and</a:t>
            </a:r>
            <a:r>
              <a:rPr sz="2250" spc="13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in</a:t>
            </a:r>
            <a:r>
              <a:rPr sz="2250" spc="8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a</a:t>
            </a:r>
            <a:r>
              <a:rPr sz="2250" spc="15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few</a:t>
            </a:r>
            <a:r>
              <a:rPr sz="2250" spc="17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other</a:t>
            </a:r>
            <a:r>
              <a:rPr sz="2250" spc="9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categories</a:t>
            </a:r>
            <a:r>
              <a:rPr sz="2250" spc="190" dirty="0">
                <a:latin typeface="Arial MT"/>
                <a:cs typeface="Arial MT"/>
              </a:rPr>
              <a:t> </a:t>
            </a:r>
            <a:r>
              <a:rPr sz="2250" spc="-25" dirty="0">
                <a:latin typeface="Arial MT"/>
                <a:cs typeface="Arial MT"/>
              </a:rPr>
              <a:t>of</a:t>
            </a:r>
            <a:endParaRPr sz="2250">
              <a:latin typeface="Arial MT"/>
              <a:cs typeface="Arial MT"/>
            </a:endParaRPr>
          </a:p>
          <a:p>
            <a:pPr marL="19685">
              <a:lnSpc>
                <a:spcPts val="2445"/>
              </a:lnSpc>
            </a:pPr>
            <a:r>
              <a:rPr sz="2350" spc="-50" dirty="0">
                <a:latin typeface="Arial MT"/>
                <a:cs typeface="Arial MT"/>
              </a:rPr>
              <a:t>inscribed</a:t>
            </a:r>
            <a:r>
              <a:rPr sz="2350" spc="-1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objects.</a:t>
            </a:r>
            <a:endParaRPr sz="2350">
              <a:latin typeface="Arial MT"/>
              <a:cs typeface="Arial MT"/>
            </a:endParaRPr>
          </a:p>
          <a:p>
            <a:pPr marL="12700">
              <a:lnSpc>
                <a:spcPts val="2360"/>
              </a:lnSpc>
              <a:tabLst>
                <a:tab pos="377190" algn="l"/>
              </a:tabLst>
            </a:pPr>
            <a:r>
              <a:rPr sz="2300" spc="-25" dirty="0">
                <a:latin typeface="Arial MT"/>
                <a:cs typeface="Arial MT"/>
              </a:rPr>
              <a:t>In</a:t>
            </a:r>
            <a:r>
              <a:rPr sz="2300" dirty="0">
                <a:latin typeface="Arial MT"/>
                <a:cs typeface="Arial MT"/>
              </a:rPr>
              <a:t>	addition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pictographic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signs,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60" dirty="0">
                <a:latin typeface="Arial MT"/>
                <a:cs typeface="Arial MT"/>
              </a:rPr>
              <a:t>seals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and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amulets</a:t>
            </a:r>
            <a:endParaRPr sz="2300">
              <a:latin typeface="Arial MT"/>
              <a:cs typeface="Arial MT"/>
            </a:endParaRPr>
          </a:p>
          <a:p>
            <a:pPr marL="19685" marR="129539" indent="635">
              <a:lnSpc>
                <a:spcPct val="79400"/>
              </a:lnSpc>
              <a:spcBef>
                <a:spcPts val="250"/>
              </a:spcBef>
              <a:tabLst>
                <a:tab pos="2894965" algn="l"/>
                <a:tab pos="3493770" algn="l"/>
              </a:tabLst>
            </a:pPr>
            <a:r>
              <a:rPr sz="2350" dirty="0">
                <a:latin typeface="Arial MT"/>
                <a:cs typeface="Arial MT"/>
              </a:rPr>
              <a:t>often</a:t>
            </a:r>
            <a:r>
              <a:rPr sz="2350" spc="-120" dirty="0">
                <a:latin typeface="Arial MT"/>
                <a:cs typeface="Arial MT"/>
              </a:rPr>
              <a:t> </a:t>
            </a:r>
            <a:r>
              <a:rPr sz="2350" spc="-30" dirty="0">
                <a:latin typeface="Arial MT"/>
                <a:cs typeface="Arial MT"/>
              </a:rPr>
              <a:t>contain</a:t>
            </a:r>
            <a:r>
              <a:rPr sz="2350" spc="-20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iconographic</a:t>
            </a:r>
            <a:r>
              <a:rPr sz="2350" dirty="0">
                <a:latin typeface="Arial MT"/>
                <a:cs typeface="Arial MT"/>
              </a:rPr>
              <a:t>	motifs,</a:t>
            </a:r>
            <a:r>
              <a:rPr sz="2350" spc="-3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mostly</a:t>
            </a:r>
            <a:r>
              <a:rPr sz="2350" spc="10" dirty="0">
                <a:latin typeface="Arial MT"/>
                <a:cs typeface="Arial MT"/>
              </a:rPr>
              <a:t> </a:t>
            </a:r>
            <a:r>
              <a:rPr sz="2350" spc="-20" dirty="0">
                <a:latin typeface="Arial MT"/>
                <a:cs typeface="Arial MT"/>
              </a:rPr>
              <a:t>realistic</a:t>
            </a:r>
            <a:r>
              <a:rPr sz="2350" spc="-5" dirty="0">
                <a:latin typeface="Arial MT"/>
                <a:cs typeface="Arial MT"/>
              </a:rPr>
              <a:t> </a:t>
            </a:r>
            <a:r>
              <a:rPr sz="2350" spc="-50" dirty="0">
                <a:latin typeface="Arial MT"/>
                <a:cs typeface="Arial MT"/>
              </a:rPr>
              <a:t>pictures </a:t>
            </a:r>
            <a:r>
              <a:rPr sz="2350" dirty="0">
                <a:latin typeface="Arial MT"/>
                <a:cs typeface="Arial MT"/>
              </a:rPr>
              <a:t>of</a:t>
            </a:r>
            <a:r>
              <a:rPr sz="2350" spc="-95" dirty="0">
                <a:latin typeface="Arial MT"/>
                <a:cs typeface="Arial MT"/>
              </a:rPr>
              <a:t> </a:t>
            </a:r>
            <a:r>
              <a:rPr sz="2350" spc="-45" dirty="0">
                <a:latin typeface="Arial MT"/>
                <a:cs typeface="Arial MT"/>
              </a:rPr>
              <a:t>animals</a:t>
            </a:r>
            <a:r>
              <a:rPr sz="2350" spc="5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apparently</a:t>
            </a:r>
            <a:r>
              <a:rPr sz="2350" dirty="0">
                <a:latin typeface="Arial MT"/>
                <a:cs typeface="Arial MT"/>
              </a:rPr>
              <a:t>	</a:t>
            </a:r>
            <a:r>
              <a:rPr sz="2350" spc="-75" dirty="0">
                <a:latin typeface="Arial MT"/>
                <a:cs typeface="Arial MT"/>
              </a:rPr>
              <a:t>worshipped</a:t>
            </a:r>
            <a:r>
              <a:rPr sz="2350" spc="20" dirty="0">
                <a:latin typeface="Arial MT"/>
                <a:cs typeface="Arial MT"/>
              </a:rPr>
              <a:t> </a:t>
            </a:r>
            <a:r>
              <a:rPr sz="2350" spc="-30" dirty="0">
                <a:latin typeface="Arial MT"/>
                <a:cs typeface="Arial MT"/>
              </a:rPr>
              <a:t>as</a:t>
            </a:r>
            <a:r>
              <a:rPr sz="2350" spc="-130" dirty="0">
                <a:latin typeface="Arial MT"/>
                <a:cs typeface="Arial MT"/>
              </a:rPr>
              <a:t> </a:t>
            </a:r>
            <a:r>
              <a:rPr sz="2350" spc="-55" dirty="0">
                <a:latin typeface="Arial MT"/>
                <a:cs typeface="Arial MT"/>
              </a:rPr>
              <a:t>sacred,</a:t>
            </a:r>
            <a:r>
              <a:rPr sz="2350" spc="-30" dirty="0">
                <a:latin typeface="Arial MT"/>
                <a:cs typeface="Arial MT"/>
              </a:rPr>
              <a:t> </a:t>
            </a:r>
            <a:r>
              <a:rPr sz="2350" spc="-35" dirty="0">
                <a:latin typeface="Arial MT"/>
                <a:cs typeface="Arial MT"/>
              </a:rPr>
              <a:t>and</a:t>
            </a:r>
            <a:r>
              <a:rPr sz="2350" spc="-65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a</a:t>
            </a:r>
            <a:r>
              <a:rPr sz="2350" spc="-50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few </a:t>
            </a:r>
            <a:r>
              <a:rPr sz="2250" dirty="0">
                <a:latin typeface="Arial MT"/>
                <a:cs typeface="Arial MT"/>
              </a:rPr>
              <a:t>cultic</a:t>
            </a:r>
            <a:r>
              <a:rPr sz="2250" spc="105" dirty="0">
                <a:latin typeface="Arial MT"/>
                <a:cs typeface="Arial MT"/>
              </a:rPr>
              <a:t> </a:t>
            </a:r>
            <a:r>
              <a:rPr sz="2250" spc="-45" dirty="0">
                <a:latin typeface="Arial MT"/>
                <a:cs typeface="Arial MT"/>
              </a:rPr>
              <a:t>scenes,</a:t>
            </a:r>
            <a:r>
              <a:rPr sz="2250" spc="16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including</a:t>
            </a:r>
            <a:r>
              <a:rPr sz="2250" spc="204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anthropomorphic</a:t>
            </a:r>
            <a:r>
              <a:rPr sz="2250" spc="-2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deities</a:t>
            </a:r>
            <a:r>
              <a:rPr sz="2250" spc="165" dirty="0">
                <a:latin typeface="Arial MT"/>
                <a:cs typeface="Arial MT"/>
              </a:rPr>
              <a:t> </a:t>
            </a:r>
            <a:r>
              <a:rPr sz="2250" spc="-25" dirty="0">
                <a:latin typeface="Arial MT"/>
                <a:cs typeface="Arial MT"/>
              </a:rPr>
              <a:t>and </a:t>
            </a:r>
            <a:r>
              <a:rPr sz="2200" spc="-10" dirty="0">
                <a:latin typeface="Arial MT"/>
                <a:cs typeface="Arial MT"/>
              </a:rPr>
              <a:t>worshippers.</a:t>
            </a:r>
            <a:endParaRPr sz="2200">
              <a:latin typeface="Arial MT"/>
              <a:cs typeface="Arial MT"/>
            </a:endParaRPr>
          </a:p>
          <a:p>
            <a:pPr marL="16510" marR="678180" indent="-1905">
              <a:lnSpc>
                <a:spcPct val="79600"/>
              </a:lnSpc>
              <a:spcBef>
                <a:spcPts val="420"/>
              </a:spcBef>
              <a:tabLst>
                <a:tab pos="3409950" algn="l"/>
              </a:tabLst>
            </a:pPr>
            <a:r>
              <a:rPr sz="2350" spc="-55" dirty="0">
                <a:latin typeface="Arial MT"/>
                <a:cs typeface="Arial MT"/>
              </a:rPr>
              <a:t>This</a:t>
            </a:r>
            <a:r>
              <a:rPr sz="2350" spc="-110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material</a:t>
            </a:r>
            <a:r>
              <a:rPr sz="2350" spc="20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is</a:t>
            </a:r>
            <a:r>
              <a:rPr sz="2350" spc="-7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important</a:t>
            </a:r>
            <a:r>
              <a:rPr sz="2350" dirty="0">
                <a:latin typeface="Arial MT"/>
                <a:cs typeface="Arial MT"/>
              </a:rPr>
              <a:t>	to</a:t>
            </a:r>
            <a:r>
              <a:rPr sz="2350" spc="-40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the</a:t>
            </a:r>
            <a:r>
              <a:rPr sz="2350" spc="5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investigation</a:t>
            </a:r>
            <a:r>
              <a:rPr sz="2350" spc="120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of</a:t>
            </a:r>
            <a:r>
              <a:rPr sz="2350" spc="-80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the </a:t>
            </a:r>
            <a:r>
              <a:rPr sz="2300" spc="-35" dirty="0">
                <a:latin typeface="Arial MT"/>
                <a:cs typeface="Arial MT"/>
              </a:rPr>
              <a:t>Harappan</a:t>
            </a:r>
            <a:r>
              <a:rPr sz="2300" spc="75" dirty="0">
                <a:latin typeface="Arial MT"/>
                <a:cs typeface="Arial MT"/>
              </a:rPr>
              <a:t> </a:t>
            </a:r>
            <a:r>
              <a:rPr sz="2300" spc="-40" dirty="0">
                <a:latin typeface="Arial MT"/>
                <a:cs typeface="Arial MT"/>
              </a:rPr>
              <a:t>language</a:t>
            </a:r>
            <a:r>
              <a:rPr sz="2300" spc="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and religion,</a:t>
            </a:r>
            <a:r>
              <a:rPr sz="2300" spc="110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which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continue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be </a:t>
            </a:r>
            <a:r>
              <a:rPr sz="2250" dirty="0">
                <a:latin typeface="Arial MT"/>
                <a:cs typeface="Arial MT"/>
              </a:rPr>
              <a:t>major</a:t>
            </a:r>
            <a:r>
              <a:rPr sz="2250" spc="300" dirty="0">
                <a:latin typeface="Arial MT"/>
                <a:cs typeface="Arial MT"/>
              </a:rPr>
              <a:t> </a:t>
            </a:r>
            <a:r>
              <a:rPr sz="2250" spc="-10" dirty="0">
                <a:latin typeface="Arial MT"/>
                <a:cs typeface="Arial MT"/>
              </a:rPr>
              <a:t>issues.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23" name="object 9"/>
          <p:cNvSpPr txBox="1">
            <a:spLocks/>
          </p:cNvSpPr>
          <p:nvPr/>
        </p:nvSpPr>
        <p:spPr>
          <a:xfrm>
            <a:off x="533400" y="533400"/>
            <a:ext cx="2265706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>
              <a:spcBef>
                <a:spcPts val="90"/>
              </a:spcBef>
              <a:tabLst>
                <a:tab pos="485140" algn="l"/>
              </a:tabLst>
            </a:pPr>
            <a:r>
              <a:rPr lang="en-GB" sz="3200" spc="-25" dirty="0" smtClean="0">
                <a:solidFill>
                  <a:srgbClr val="99A3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2391" y="3661171"/>
            <a:ext cx="5643562" cy="2857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321319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21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3095625"/>
            <a:ext cx="137160" cy="128270"/>
            <a:chOff x="571500" y="3095625"/>
            <a:chExt cx="137160" cy="128270"/>
          </a:xfrm>
        </p:grpSpPr>
        <p:sp>
          <p:nvSpPr>
            <p:cNvPr id="6" name="object 6"/>
            <p:cNvSpPr/>
            <p:nvPr/>
          </p:nvSpPr>
          <p:spPr>
            <a:xfrm>
              <a:off x="571500" y="3095625"/>
              <a:ext cx="137160" cy="128270"/>
            </a:xfrm>
            <a:custGeom>
              <a:avLst/>
              <a:gdLst/>
              <a:ahLst/>
              <a:cxnLst/>
              <a:rect l="l" t="t" r="r" b="b"/>
              <a:pathLst>
                <a:path w="137159" h="128269">
                  <a:moveTo>
                    <a:pt x="0" y="10417"/>
                  </a:moveTo>
                  <a:lnTo>
                    <a:pt x="136921" y="10417"/>
                  </a:lnTo>
                </a:path>
                <a:path w="137159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8003" y="3095625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1500" y="255240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21" y="0"/>
                </a:lnTo>
              </a:path>
            </a:pathLst>
          </a:custGeom>
          <a:ln w="20835">
            <a:solidFill>
              <a:srgbClr val="67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1500" y="2425898"/>
            <a:ext cx="137160" cy="137160"/>
            <a:chOff x="571500" y="2425898"/>
            <a:chExt cx="137160" cy="137160"/>
          </a:xfrm>
        </p:grpSpPr>
        <p:sp>
          <p:nvSpPr>
            <p:cNvPr id="10" name="object 10"/>
            <p:cNvSpPr/>
            <p:nvPr/>
          </p:nvSpPr>
          <p:spPr>
            <a:xfrm>
              <a:off x="571500" y="242589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10417"/>
                  </a:moveTo>
                  <a:lnTo>
                    <a:pt x="136921" y="10417"/>
                  </a:lnTo>
                </a:path>
                <a:path w="137159" h="137160">
                  <a:moveTo>
                    <a:pt x="10417" y="13692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7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8003" y="242589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13692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7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8922" y="827186"/>
            <a:ext cx="501840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1375" algn="l"/>
                <a:tab pos="2153920" algn="l"/>
              </a:tabLst>
            </a:pPr>
            <a:r>
              <a:rPr sz="3100" spc="-25" dirty="0">
                <a:solidFill>
                  <a:srgbClr val="939116"/>
                </a:solidFill>
                <a:latin typeface="Times New Roman"/>
                <a:cs typeface="Times New Roman"/>
              </a:rPr>
              <a:t>The</a:t>
            </a:r>
            <a:r>
              <a:rPr sz="3100" dirty="0">
                <a:solidFill>
                  <a:srgbClr val="939116"/>
                </a:solidFill>
                <a:latin typeface="Times New Roman"/>
                <a:cs typeface="Times New Roman"/>
              </a:rPr>
              <a:t>	</a:t>
            </a:r>
            <a:r>
              <a:rPr sz="3100" spc="-10" dirty="0" err="1" smtClean="0">
                <a:solidFill>
                  <a:srgbClr val="9A9E34"/>
                </a:solidFill>
                <a:latin typeface="Times New Roman"/>
                <a:cs typeface="Times New Roman"/>
              </a:rPr>
              <a:t>ori</a:t>
            </a:r>
            <a:r>
              <a:rPr lang="en-GB" sz="3100" spc="-10" dirty="0" smtClean="0">
                <a:solidFill>
                  <a:srgbClr val="9A9E34"/>
                </a:solidFill>
                <a:latin typeface="Times New Roman"/>
                <a:cs typeface="Times New Roman"/>
              </a:rPr>
              <a:t>g</a:t>
            </a:r>
            <a:r>
              <a:rPr sz="3100" spc="-10" dirty="0" smtClean="0">
                <a:solidFill>
                  <a:srgbClr val="9A9E34"/>
                </a:solidFill>
                <a:latin typeface="Times New Roman"/>
                <a:cs typeface="Times New Roman"/>
              </a:rPr>
              <a:t>ins</a:t>
            </a:r>
            <a:r>
              <a:rPr sz="3100" dirty="0">
                <a:solidFill>
                  <a:srgbClr val="9A9E34"/>
                </a:solidFill>
                <a:latin typeface="Times New Roman"/>
                <a:cs typeface="Times New Roman"/>
              </a:rPr>
              <a:t>	</a:t>
            </a:r>
            <a:r>
              <a:rPr sz="3100" spc="125" dirty="0">
                <a:solidFill>
                  <a:srgbClr val="939721"/>
                </a:solidFill>
                <a:latin typeface="Times New Roman"/>
                <a:cs typeface="Times New Roman"/>
              </a:rPr>
              <a:t>of</a:t>
            </a:r>
            <a:r>
              <a:rPr sz="3100" spc="330" dirty="0">
                <a:solidFill>
                  <a:srgbClr val="939721"/>
                </a:solidFill>
                <a:latin typeface="Times New Roman"/>
                <a:cs typeface="Times New Roman"/>
              </a:rPr>
              <a:t> </a:t>
            </a:r>
            <a:r>
              <a:rPr sz="3100" spc="145" dirty="0">
                <a:solidFill>
                  <a:srgbClr val="878A1A"/>
                </a:solidFill>
                <a:latin typeface="Times New Roman"/>
                <a:cs typeface="Times New Roman"/>
              </a:rPr>
              <a:t>Indus</a:t>
            </a:r>
            <a:r>
              <a:rPr sz="3100" spc="370" dirty="0">
                <a:solidFill>
                  <a:srgbClr val="878A1A"/>
                </a:solidFill>
                <a:latin typeface="Times New Roman"/>
                <a:cs typeface="Times New Roman"/>
              </a:rPr>
              <a:t> </a:t>
            </a:r>
            <a:r>
              <a:rPr lang="en-GB" sz="3100" spc="170" dirty="0">
                <a:solidFill>
                  <a:srgbClr val="93A121"/>
                </a:solidFill>
                <a:latin typeface="Times New Roman"/>
                <a:cs typeface="Times New Roman"/>
              </a:rPr>
              <a:t>w</a:t>
            </a:r>
            <a:r>
              <a:rPr sz="3100" spc="55" dirty="0" err="1" smtClean="0">
                <a:solidFill>
                  <a:srgbClr val="939921"/>
                </a:solidFill>
                <a:latin typeface="Times New Roman"/>
                <a:cs typeface="Times New Roman"/>
              </a:rPr>
              <a:t>riting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112" y="1587202"/>
            <a:ext cx="7870190" cy="20237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48615" marR="83820" indent="-336550">
              <a:lnSpc>
                <a:spcPts val="2390"/>
              </a:lnSpc>
              <a:spcBef>
                <a:spcPts val="530"/>
              </a:spcBef>
              <a:tabLst>
                <a:tab pos="346710" algn="l"/>
              </a:tabLst>
            </a:pPr>
            <a:r>
              <a:rPr sz="2350" dirty="0">
                <a:solidFill>
                  <a:srgbClr val="606418"/>
                </a:solidFill>
                <a:latin typeface="Arial MT"/>
                <a:cs typeface="Arial MT"/>
              </a:rPr>
              <a:t>	</a:t>
            </a:r>
            <a:r>
              <a:rPr sz="2350" spc="-60" dirty="0">
                <a:latin typeface="Arial MT"/>
                <a:cs typeface="Arial MT"/>
              </a:rPr>
              <a:t>The</a:t>
            </a:r>
            <a:r>
              <a:rPr sz="2350" spc="-5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origins </a:t>
            </a:r>
            <a:r>
              <a:rPr sz="2350" dirty="0">
                <a:latin typeface="Arial MT"/>
                <a:cs typeface="Arial MT"/>
              </a:rPr>
              <a:t>of</a:t>
            </a:r>
            <a:r>
              <a:rPr sz="2350" spc="-140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Indus</a:t>
            </a:r>
            <a:r>
              <a:rPr sz="2350" spc="10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writing</a:t>
            </a:r>
            <a:r>
              <a:rPr sz="2350" spc="20" dirty="0">
                <a:latin typeface="Arial MT"/>
                <a:cs typeface="Arial MT"/>
              </a:rPr>
              <a:t> </a:t>
            </a:r>
            <a:r>
              <a:rPr sz="2350" spc="-50" dirty="0">
                <a:latin typeface="Arial MT"/>
                <a:cs typeface="Arial MT"/>
              </a:rPr>
              <a:t>can</a:t>
            </a:r>
            <a:r>
              <a:rPr sz="2350" spc="-85" dirty="0">
                <a:latin typeface="Arial MT"/>
                <a:cs typeface="Arial MT"/>
              </a:rPr>
              <a:t> </a:t>
            </a:r>
            <a:r>
              <a:rPr sz="2350" spc="-35" dirty="0">
                <a:latin typeface="Arial MT"/>
                <a:cs typeface="Arial MT"/>
              </a:rPr>
              <a:t>now</a:t>
            </a:r>
            <a:r>
              <a:rPr sz="2350" spc="3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be</a:t>
            </a:r>
            <a:r>
              <a:rPr sz="2350" spc="-70" dirty="0">
                <a:latin typeface="Arial MT"/>
                <a:cs typeface="Arial MT"/>
              </a:rPr>
              <a:t> </a:t>
            </a:r>
            <a:r>
              <a:rPr sz="2350" spc="-30" dirty="0">
                <a:latin typeface="Arial MT"/>
                <a:cs typeface="Arial MT"/>
              </a:rPr>
              <a:t>traced</a:t>
            </a:r>
            <a:r>
              <a:rPr sz="2350" spc="-60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to</a:t>
            </a:r>
            <a:r>
              <a:rPr sz="2350" spc="-80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the</a:t>
            </a:r>
            <a:r>
              <a:rPr sz="2350" spc="-110" dirty="0">
                <a:latin typeface="Arial MT"/>
                <a:cs typeface="Arial MT"/>
              </a:rPr>
              <a:t> </a:t>
            </a:r>
            <a:r>
              <a:rPr sz="2350" spc="-45" dirty="0">
                <a:latin typeface="Arial MT"/>
                <a:cs typeface="Arial MT"/>
              </a:rPr>
              <a:t>Ravi </a:t>
            </a:r>
            <a:r>
              <a:rPr sz="2350" spc="-150" dirty="0">
                <a:latin typeface="Arial MT"/>
                <a:cs typeface="Arial MT"/>
              </a:rPr>
              <a:t>Phase</a:t>
            </a:r>
            <a:r>
              <a:rPr sz="2350" spc="35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(c.</a:t>
            </a:r>
            <a:r>
              <a:rPr sz="2350" spc="35" dirty="0">
                <a:latin typeface="Arial MT"/>
                <a:cs typeface="Arial MT"/>
              </a:rPr>
              <a:t> </a:t>
            </a:r>
            <a:r>
              <a:rPr sz="2350" spc="-75" dirty="0">
                <a:latin typeface="Arial MT"/>
                <a:cs typeface="Arial MT"/>
              </a:rPr>
              <a:t>3300-</a:t>
            </a:r>
            <a:r>
              <a:rPr sz="2350" dirty="0">
                <a:latin typeface="Arial MT"/>
                <a:cs typeface="Arial MT"/>
              </a:rPr>
              <a:t>2800</a:t>
            </a:r>
            <a:r>
              <a:rPr sz="2350" spc="125" dirty="0">
                <a:latin typeface="Arial MT"/>
                <a:cs typeface="Arial MT"/>
              </a:rPr>
              <a:t> </a:t>
            </a:r>
            <a:r>
              <a:rPr sz="2350" spc="-90" dirty="0">
                <a:latin typeface="Arial MT"/>
                <a:cs typeface="Arial MT"/>
              </a:rPr>
              <a:t>BC)</a:t>
            </a:r>
            <a:r>
              <a:rPr sz="2350" spc="85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at</a:t>
            </a:r>
            <a:r>
              <a:rPr sz="2350" spc="-65" dirty="0">
                <a:latin typeface="Arial MT"/>
                <a:cs typeface="Arial MT"/>
              </a:rPr>
              <a:t> </a:t>
            </a:r>
            <a:r>
              <a:rPr sz="2350" spc="-10" dirty="0">
                <a:latin typeface="Arial MT"/>
                <a:cs typeface="Arial MT"/>
              </a:rPr>
              <a:t>Harappa.</a:t>
            </a:r>
            <a:endParaRPr sz="2350" dirty="0">
              <a:latin typeface="Arial MT"/>
              <a:cs typeface="Arial MT"/>
            </a:endParaRPr>
          </a:p>
          <a:p>
            <a:pPr marL="353060" marR="5080" indent="-3810">
              <a:lnSpc>
                <a:spcPts val="2390"/>
              </a:lnSpc>
              <a:spcBef>
                <a:spcPts val="495"/>
              </a:spcBef>
              <a:tabLst>
                <a:tab pos="2719070" algn="l"/>
              </a:tabLst>
            </a:pPr>
            <a:r>
              <a:rPr sz="2200" dirty="0">
                <a:latin typeface="Arial MT"/>
                <a:cs typeface="Arial MT"/>
              </a:rPr>
              <a:t>Some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inscriptions</a:t>
            </a:r>
            <a:r>
              <a:rPr sz="2200" dirty="0">
                <a:latin typeface="Arial MT"/>
                <a:cs typeface="Arial MT"/>
              </a:rPr>
              <a:t>	were</a:t>
            </a:r>
            <a:r>
              <a:rPr sz="2200" spc="2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made</a:t>
            </a:r>
            <a:r>
              <a:rPr sz="2200" spc="20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on</a:t>
            </a:r>
            <a:r>
              <a:rPr sz="2200" spc="2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1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bottom</a:t>
            </a:r>
            <a:r>
              <a:rPr sz="2200" spc="2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1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1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pottery </a:t>
            </a:r>
            <a:r>
              <a:rPr sz="2200" dirty="0">
                <a:latin typeface="Arial MT"/>
                <a:cs typeface="Arial MT"/>
              </a:rPr>
              <a:t>before</a:t>
            </a:r>
            <a:r>
              <a:rPr sz="2200" spc="2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firing.</a:t>
            </a:r>
            <a:endParaRPr sz="2200" dirty="0">
              <a:latin typeface="Arial MT"/>
              <a:cs typeface="Arial MT"/>
            </a:endParaRPr>
          </a:p>
          <a:p>
            <a:pPr marL="351155">
              <a:lnSpc>
                <a:spcPts val="2600"/>
              </a:lnSpc>
              <a:spcBef>
                <a:spcPts val="105"/>
              </a:spcBef>
              <a:tabLst>
                <a:tab pos="2803525" algn="l"/>
                <a:tab pos="4090670" algn="l"/>
              </a:tabLst>
            </a:pPr>
            <a:r>
              <a:rPr sz="2300" spc="60" dirty="0">
                <a:latin typeface="Calibri"/>
                <a:cs typeface="Calibri"/>
              </a:rPr>
              <a:t>This</a:t>
            </a:r>
            <a:r>
              <a:rPr sz="2300" spc="3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inscription</a:t>
            </a:r>
            <a:r>
              <a:rPr sz="2300" spc="50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(c.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50" dirty="0">
                <a:latin typeface="Calibri"/>
                <a:cs typeface="Calibri"/>
              </a:rPr>
              <a:t>3300</a:t>
            </a:r>
            <a:r>
              <a:rPr sz="2300" spc="37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BC)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45" dirty="0">
                <a:latin typeface="Calibri"/>
                <a:cs typeface="Calibri"/>
              </a:rPr>
              <a:t>appears</a:t>
            </a:r>
            <a:r>
              <a:rPr sz="2300" spc="3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200" dirty="0">
                <a:latin typeface="Calibri"/>
                <a:cs typeface="Calibri"/>
              </a:rPr>
              <a:t> </a:t>
            </a:r>
            <a:r>
              <a:rPr sz="2300" spc="65" dirty="0">
                <a:latin typeface="Calibri"/>
                <a:cs typeface="Calibri"/>
              </a:rPr>
              <a:t>be</a:t>
            </a:r>
            <a:r>
              <a:rPr sz="2300" spc="1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three</a:t>
            </a:r>
            <a:r>
              <a:rPr sz="2300" spc="2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plant</a:t>
            </a:r>
            <a:endParaRPr sz="2300" dirty="0">
              <a:latin typeface="Calibri"/>
              <a:cs typeface="Calibri"/>
            </a:endParaRPr>
          </a:p>
          <a:p>
            <a:pPr marL="351155">
              <a:lnSpc>
                <a:spcPts val="2540"/>
              </a:lnSpc>
            </a:pPr>
            <a:r>
              <a:rPr sz="2250" spc="85" dirty="0">
                <a:latin typeface="Calibri"/>
                <a:cs typeface="Calibri"/>
              </a:rPr>
              <a:t>symbols.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0826" y="6211044"/>
            <a:ext cx="32639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85" dirty="0">
                <a:solidFill>
                  <a:srgbClr val="7C7C7C"/>
                </a:solidFill>
                <a:latin typeface="Arial MT"/>
                <a:cs typeface="Arial MT"/>
              </a:rPr>
              <a:t>C</a:t>
            </a:r>
            <a:r>
              <a:rPr sz="1500" spc="-229" dirty="0">
                <a:solidFill>
                  <a:srgbClr val="7C7C7C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D3D3D"/>
                </a:solidFill>
                <a:latin typeface="Arial MT"/>
                <a:cs typeface="Arial MT"/>
              </a:rPr>
              <a:t>III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1" name="object 4"/>
          <p:cNvSpPr/>
          <p:nvPr/>
        </p:nvSpPr>
        <p:spPr>
          <a:xfrm>
            <a:off x="577212" y="185070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21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5"/>
          <p:cNvGrpSpPr/>
          <p:nvPr/>
        </p:nvGrpSpPr>
        <p:grpSpPr>
          <a:xfrm>
            <a:off x="577212" y="1733133"/>
            <a:ext cx="137160" cy="128270"/>
            <a:chOff x="571500" y="3095625"/>
            <a:chExt cx="137160" cy="128270"/>
          </a:xfrm>
        </p:grpSpPr>
        <p:sp>
          <p:nvSpPr>
            <p:cNvPr id="23" name="object 6"/>
            <p:cNvSpPr/>
            <p:nvPr/>
          </p:nvSpPr>
          <p:spPr>
            <a:xfrm>
              <a:off x="571500" y="3095625"/>
              <a:ext cx="137160" cy="128270"/>
            </a:xfrm>
            <a:custGeom>
              <a:avLst/>
              <a:gdLst/>
              <a:ahLst/>
              <a:cxnLst/>
              <a:rect l="l" t="t" r="r" b="b"/>
              <a:pathLst>
                <a:path w="137159" h="128269">
                  <a:moveTo>
                    <a:pt x="0" y="10417"/>
                  </a:moveTo>
                  <a:lnTo>
                    <a:pt x="136921" y="10417"/>
                  </a:lnTo>
                </a:path>
                <a:path w="137159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/>
            <p:cNvSpPr/>
            <p:nvPr/>
          </p:nvSpPr>
          <p:spPr>
            <a:xfrm>
              <a:off x="698003" y="3095625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8358" y="5706070"/>
            <a:ext cx="598289" cy="4375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7289" y="4795241"/>
            <a:ext cx="526851" cy="4196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3133" y="5706070"/>
            <a:ext cx="276820" cy="4196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1695" y="4795241"/>
            <a:ext cx="375046" cy="41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7960" y="3911203"/>
            <a:ext cx="723304" cy="4107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3437" y="3920133"/>
            <a:ext cx="500062" cy="4018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47108" y="3920133"/>
            <a:ext cx="250031" cy="4018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9031" y="3036093"/>
            <a:ext cx="839390" cy="4286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93468" y="3036093"/>
            <a:ext cx="785812" cy="4286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79031" y="2205633"/>
            <a:ext cx="821531" cy="4286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93468" y="2214562"/>
            <a:ext cx="732234" cy="4196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19945" y="848320"/>
            <a:ext cx="1187648" cy="37504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651991" y="1906487"/>
            <a:ext cx="6054725" cy="0"/>
          </a:xfrm>
          <a:custGeom>
            <a:avLst/>
            <a:gdLst/>
            <a:ahLst/>
            <a:cxnLst/>
            <a:rect l="l" t="t" r="r" b="b"/>
            <a:pathLst>
              <a:path w="6054725">
                <a:moveTo>
                  <a:pt x="0" y="0"/>
                </a:moveTo>
                <a:lnTo>
                  <a:pt x="6054331" y="0"/>
                </a:lnTo>
              </a:path>
            </a:pathLst>
          </a:custGeom>
          <a:ln w="8929">
            <a:solidFill>
              <a:srgbClr val="B56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47233" y="5750718"/>
            <a:ext cx="107156" cy="19645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5"/>
              </a:spcBef>
            </a:pPr>
            <a:r>
              <a:rPr spc="90" dirty="0">
                <a:solidFill>
                  <a:srgbClr val="959A15"/>
                </a:solidFill>
                <a:latin typeface="Times New Roman"/>
                <a:cs typeface="Times New Roman"/>
              </a:rPr>
              <a:t>Ancient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29618" y="1462186"/>
            <a:ext cx="1063625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114" dirty="0">
                <a:solidFill>
                  <a:srgbClr val="1C1C1C"/>
                </a:solidFill>
                <a:latin typeface="Times New Roman"/>
                <a:cs typeface="Times New Roman"/>
              </a:rPr>
              <a:t>SCR</a:t>
            </a:r>
            <a:r>
              <a:rPr sz="2350" spc="-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350" spc="-465" dirty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2350" spc="-4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2350" spc="-25" dirty="0">
                <a:latin typeface="Times New Roman"/>
                <a:cs typeface="Times New Roman"/>
              </a:rPr>
              <a:t>PT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1556" y="2082552"/>
            <a:ext cx="123444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ts val="2280"/>
              </a:lnSpc>
              <a:spcBef>
                <a:spcPts val="100"/>
              </a:spcBef>
            </a:pPr>
            <a:r>
              <a:rPr sz="2100" dirty="0">
                <a:solidFill>
                  <a:srgbClr val="E45036"/>
                </a:solidFill>
                <a:latin typeface="Times New Roman"/>
                <a:cs typeface="Times New Roman"/>
              </a:rPr>
              <a:t>Arc</a:t>
            </a:r>
            <a:r>
              <a:rPr sz="2100" spc="-120" dirty="0">
                <a:solidFill>
                  <a:srgbClr val="E45036"/>
                </a:solidFill>
                <a:latin typeface="Times New Roman"/>
                <a:cs typeface="Times New Roman"/>
              </a:rPr>
              <a:t> </a:t>
            </a:r>
            <a:r>
              <a:rPr sz="2100" spc="-210" dirty="0">
                <a:solidFill>
                  <a:srgbClr val="C65B49"/>
                </a:solidFill>
                <a:latin typeface="Times New Roman"/>
                <a:cs typeface="Times New Roman"/>
              </a:rPr>
              <a:t>h</a:t>
            </a:r>
            <a:r>
              <a:rPr sz="2100" spc="-165" dirty="0">
                <a:solidFill>
                  <a:srgbClr val="C65B49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E85D3D"/>
                </a:solidFill>
                <a:latin typeface="Times New Roman"/>
                <a:cs typeface="Times New Roman"/>
              </a:rPr>
              <a:t>a</a:t>
            </a:r>
            <a:r>
              <a:rPr sz="2100" spc="-150" dirty="0">
                <a:solidFill>
                  <a:srgbClr val="E85D3D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C34F3D"/>
                </a:solidFill>
                <a:latin typeface="Times New Roman"/>
                <a:cs typeface="Times New Roman"/>
              </a:rPr>
              <a:t>ie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100" spc="-135" dirty="0">
                <a:solidFill>
                  <a:srgbClr val="D1605D"/>
                </a:solidFill>
                <a:latin typeface="Times New Roman"/>
                <a:cs typeface="Times New Roman"/>
              </a:rPr>
              <a:t>S</a:t>
            </a:r>
            <a:r>
              <a:rPr sz="2100" spc="-165" dirty="0">
                <a:solidFill>
                  <a:srgbClr val="D1605D"/>
                </a:solidFill>
                <a:latin typeface="Times New Roman"/>
                <a:cs typeface="Times New Roman"/>
              </a:rPr>
              <a:t> </a:t>
            </a:r>
            <a:r>
              <a:rPr sz="2100" spc="-229" dirty="0">
                <a:solidFill>
                  <a:srgbClr val="D45941"/>
                </a:solidFill>
                <a:latin typeface="Times New Roman"/>
                <a:cs typeface="Times New Roman"/>
              </a:rPr>
              <a:t>u</a:t>
            </a:r>
            <a:r>
              <a:rPr sz="2100" spc="-25" dirty="0">
                <a:solidFill>
                  <a:srgbClr val="D45941"/>
                </a:solidFill>
                <a:latin typeface="Times New Roman"/>
                <a:cs typeface="Times New Roman"/>
              </a:rPr>
              <a:t> </a:t>
            </a:r>
            <a:r>
              <a:rPr sz="2100" spc="95" dirty="0">
                <a:solidFill>
                  <a:srgbClr val="AF4B3B"/>
                </a:solidFill>
                <a:latin typeface="Times New Roman"/>
                <a:cs typeface="Times New Roman"/>
              </a:rPr>
              <a:t>mer</a:t>
            </a:r>
            <a:r>
              <a:rPr sz="2100" spc="-75" dirty="0">
                <a:solidFill>
                  <a:srgbClr val="AF4B3B"/>
                </a:solidFill>
                <a:latin typeface="Times New Roman"/>
                <a:cs typeface="Times New Roman"/>
              </a:rPr>
              <a:t> </a:t>
            </a:r>
            <a:r>
              <a:rPr sz="2100" spc="35" dirty="0">
                <a:solidFill>
                  <a:srgbClr val="D6643F"/>
                </a:solidFill>
                <a:latin typeface="Times New Roman"/>
                <a:cs typeface="Times New Roman"/>
              </a:rPr>
              <a:t>ian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43009" y="2913756"/>
            <a:ext cx="1698625" cy="58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2140"/>
              </a:lnSpc>
              <a:spcBef>
                <a:spcPts val="100"/>
              </a:spcBef>
            </a:pPr>
            <a:r>
              <a:rPr sz="1950" spc="-270" dirty="0">
                <a:solidFill>
                  <a:srgbClr val="C6725B"/>
                </a:solidFill>
                <a:latin typeface="Times New Roman"/>
                <a:cs typeface="Times New Roman"/>
              </a:rPr>
              <a:t>H</a:t>
            </a:r>
            <a:r>
              <a:rPr sz="1950" spc="15" dirty="0">
                <a:solidFill>
                  <a:srgbClr val="C6725B"/>
                </a:solidFill>
                <a:latin typeface="Times New Roman"/>
                <a:cs typeface="Times New Roman"/>
              </a:rPr>
              <a:t> </a:t>
            </a:r>
            <a:r>
              <a:rPr sz="1950" spc="190" dirty="0">
                <a:solidFill>
                  <a:srgbClr val="D46962"/>
                </a:solidFill>
                <a:latin typeface="Times New Roman"/>
                <a:cs typeface="Times New Roman"/>
              </a:rPr>
              <a:t>ierog</a:t>
            </a:r>
            <a:r>
              <a:rPr sz="1950" spc="-110" dirty="0">
                <a:solidFill>
                  <a:srgbClr val="D4696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B5563D"/>
                </a:solidFill>
                <a:latin typeface="Times New Roman"/>
                <a:cs typeface="Times New Roman"/>
              </a:rPr>
              <a:t>I</a:t>
            </a:r>
            <a:r>
              <a:rPr sz="1950" dirty="0">
                <a:solidFill>
                  <a:srgbClr val="D8441F"/>
                </a:solidFill>
                <a:latin typeface="Times New Roman"/>
                <a:cs typeface="Times New Roman"/>
              </a:rPr>
              <a:t>y</a:t>
            </a:r>
            <a:r>
              <a:rPr sz="1950" spc="5" dirty="0">
                <a:solidFill>
                  <a:srgbClr val="D8441F"/>
                </a:solidFill>
                <a:latin typeface="Times New Roman"/>
                <a:cs typeface="Times New Roman"/>
              </a:rPr>
              <a:t> </a:t>
            </a:r>
            <a:r>
              <a:rPr sz="1950" spc="95" dirty="0">
                <a:solidFill>
                  <a:srgbClr val="DB492F"/>
                </a:solidFill>
                <a:latin typeface="Times New Roman"/>
                <a:cs typeface="Times New Roman"/>
              </a:rPr>
              <a:t>ph</a:t>
            </a:r>
            <a:r>
              <a:rPr sz="1950" spc="-120" dirty="0">
                <a:solidFill>
                  <a:srgbClr val="DB492F"/>
                </a:solidFill>
                <a:latin typeface="Times New Roman"/>
                <a:cs typeface="Times New Roman"/>
              </a:rPr>
              <a:t> </a:t>
            </a:r>
            <a:r>
              <a:rPr sz="1950" spc="-280" dirty="0">
                <a:solidFill>
                  <a:srgbClr val="BC5946"/>
                </a:solidFill>
                <a:latin typeface="Times New Roman"/>
                <a:cs typeface="Times New Roman"/>
              </a:rPr>
              <a:t>i</a:t>
            </a:r>
            <a:r>
              <a:rPr sz="1950" spc="-125" dirty="0">
                <a:solidFill>
                  <a:srgbClr val="BC5946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C35746"/>
                </a:solidFill>
                <a:latin typeface="Times New Roman"/>
                <a:cs typeface="Times New Roman"/>
              </a:rPr>
              <a:t>c</a:t>
            </a: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ts val="2260"/>
              </a:lnSpc>
            </a:pPr>
            <a:r>
              <a:rPr sz="2050" spc="-375" dirty="0">
                <a:solidFill>
                  <a:srgbClr val="CF594B"/>
                </a:solidFill>
                <a:latin typeface="Times New Roman"/>
                <a:cs typeface="Times New Roman"/>
              </a:rPr>
              <a:t>L</a:t>
            </a:r>
            <a:r>
              <a:rPr sz="2050" spc="-155" dirty="0">
                <a:solidFill>
                  <a:srgbClr val="CF594B"/>
                </a:solidFill>
                <a:latin typeface="Times New Roman"/>
                <a:cs typeface="Times New Roman"/>
              </a:rPr>
              <a:t> </a:t>
            </a:r>
            <a:r>
              <a:rPr sz="2050" spc="50" dirty="0">
                <a:solidFill>
                  <a:srgbClr val="E25D3F"/>
                </a:solidFill>
                <a:latin typeface="Times New Roman"/>
                <a:cs typeface="Times New Roman"/>
              </a:rPr>
              <a:t>qy</a:t>
            </a:r>
            <a:r>
              <a:rPr sz="2050" spc="10" dirty="0">
                <a:solidFill>
                  <a:srgbClr val="E25D3F"/>
                </a:solidFill>
                <a:latin typeface="Times New Roman"/>
                <a:cs typeface="Times New Roman"/>
              </a:rPr>
              <a:t> </a:t>
            </a:r>
            <a:r>
              <a:rPr sz="2050" spc="145" dirty="0">
                <a:solidFill>
                  <a:srgbClr val="B64D48"/>
                </a:solidFill>
                <a:latin typeface="Times New Roman"/>
                <a:cs typeface="Times New Roman"/>
              </a:rPr>
              <a:t>ptian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6800" y="3768526"/>
            <a:ext cx="102235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ts val="2365"/>
              </a:lnSpc>
              <a:spcBef>
                <a:spcPts val="95"/>
              </a:spcBef>
            </a:pPr>
            <a:r>
              <a:rPr sz="2150" spc="-75" dirty="0">
                <a:solidFill>
                  <a:srgbClr val="D84D3A"/>
                </a:solidFill>
                <a:latin typeface="Consolas"/>
                <a:cs typeface="Consolas"/>
              </a:rPr>
              <a:t>Archaic</a:t>
            </a:r>
            <a:endParaRPr sz="2150">
              <a:latin typeface="Consolas"/>
              <a:cs typeface="Consolas"/>
            </a:endParaRPr>
          </a:p>
          <a:p>
            <a:pPr marL="12700">
              <a:lnSpc>
                <a:spcPts val="2185"/>
              </a:lnSpc>
            </a:pPr>
            <a:r>
              <a:rPr sz="2000" spc="-10" dirty="0">
                <a:solidFill>
                  <a:srgbClr val="D15D49"/>
                </a:solidFill>
                <a:latin typeface="Consolas"/>
                <a:cs typeface="Consolas"/>
              </a:rPr>
              <a:t>Chinese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43663" y="4684563"/>
            <a:ext cx="1697355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2000" spc="-305" dirty="0">
                <a:solidFill>
                  <a:srgbClr val="ED5D3D"/>
                </a:solidFill>
                <a:latin typeface="Times New Roman"/>
                <a:cs typeface="Times New Roman"/>
              </a:rPr>
              <a:t>H</a:t>
            </a:r>
            <a:r>
              <a:rPr sz="2000" spc="5" dirty="0">
                <a:solidFill>
                  <a:srgbClr val="ED5D3D"/>
                </a:solidFill>
                <a:latin typeface="Times New Roman"/>
                <a:cs typeface="Times New Roman"/>
              </a:rPr>
              <a:t> </a:t>
            </a:r>
            <a:r>
              <a:rPr sz="2000" spc="155" dirty="0">
                <a:solidFill>
                  <a:srgbClr val="C6665D"/>
                </a:solidFill>
                <a:latin typeface="Times New Roman"/>
                <a:cs typeface="Times New Roman"/>
              </a:rPr>
              <a:t>ieroq</a:t>
            </a:r>
            <a:r>
              <a:rPr sz="2000" spc="-30" dirty="0">
                <a:solidFill>
                  <a:srgbClr val="C6665D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C6563F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D8492B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srgbClr val="D8492B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D64228"/>
                </a:solidFill>
                <a:latin typeface="Times New Roman"/>
                <a:cs typeface="Times New Roman"/>
              </a:rPr>
              <a:t>ph</a:t>
            </a:r>
            <a:r>
              <a:rPr sz="2000" spc="-125" dirty="0">
                <a:solidFill>
                  <a:srgbClr val="D6422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A4934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C65942"/>
                </a:solidFill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70"/>
              </a:lnSpc>
            </a:pPr>
            <a:r>
              <a:rPr sz="2100" spc="-365" dirty="0">
                <a:solidFill>
                  <a:srgbClr val="EB543A"/>
                </a:solidFill>
                <a:latin typeface="Times New Roman"/>
                <a:cs typeface="Times New Roman"/>
              </a:rPr>
              <a:t>H</a:t>
            </a:r>
            <a:r>
              <a:rPr sz="2100" spc="-20" dirty="0">
                <a:solidFill>
                  <a:srgbClr val="EB543A"/>
                </a:solidFill>
                <a:latin typeface="Times New Roman"/>
                <a:cs typeface="Times New Roman"/>
              </a:rPr>
              <a:t> </a:t>
            </a:r>
            <a:r>
              <a:rPr sz="2100" spc="185" dirty="0">
                <a:solidFill>
                  <a:srgbClr val="C36D52"/>
                </a:solidFill>
                <a:latin typeface="Times New Roman"/>
                <a:cs typeface="Times New Roman"/>
              </a:rPr>
              <a:t>ittite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2572" y="5627637"/>
            <a:ext cx="954405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30"/>
              </a:lnSpc>
              <a:spcBef>
                <a:spcPts val="100"/>
              </a:spcBef>
            </a:pPr>
            <a:r>
              <a:rPr sz="2100" spc="120" dirty="0">
                <a:solidFill>
                  <a:srgbClr val="E14B23"/>
                </a:solidFill>
                <a:latin typeface="Calibri"/>
                <a:cs typeface="Calibri"/>
              </a:rPr>
              <a:t>An</a:t>
            </a:r>
            <a:r>
              <a:rPr sz="2100" spc="120" dirty="0">
                <a:solidFill>
                  <a:srgbClr val="C46944"/>
                </a:solidFill>
                <a:latin typeface="Calibri"/>
                <a:cs typeface="Calibri"/>
              </a:rPr>
              <a:t>m</a:t>
            </a:r>
            <a:r>
              <a:rPr sz="2100" spc="-265" dirty="0">
                <a:solidFill>
                  <a:srgbClr val="C46944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E2573B"/>
                </a:solidFill>
                <a:latin typeface="Calibri"/>
                <a:cs typeface="Calibri"/>
              </a:rPr>
              <a:t>ent</a:t>
            </a:r>
            <a:endParaRPr sz="2100">
              <a:latin typeface="Calibri"/>
              <a:cs typeface="Calibri"/>
            </a:endParaRPr>
          </a:p>
          <a:p>
            <a:pPr marL="28575">
              <a:lnSpc>
                <a:spcPts val="2210"/>
              </a:lnSpc>
            </a:pPr>
            <a:r>
              <a:rPr sz="2000" spc="170" dirty="0">
                <a:solidFill>
                  <a:srgbClr val="E28982"/>
                </a:solidFill>
                <a:latin typeface="Times New Roman"/>
                <a:cs typeface="Times New Roman"/>
              </a:rPr>
              <a:t>Indus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36312" y="1467643"/>
            <a:ext cx="750570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0" spc="-100" dirty="0">
                <a:latin typeface="Times New Roman"/>
                <a:cs typeface="Times New Roman"/>
              </a:rPr>
              <a:t>SIG</a:t>
            </a:r>
            <a:r>
              <a:rPr sz="2450" spc="-45" dirty="0">
                <a:latin typeface="Times New Roman"/>
                <a:cs typeface="Times New Roman"/>
              </a:rPr>
              <a:t> </a:t>
            </a:r>
            <a:r>
              <a:rPr sz="2450" spc="-390" dirty="0">
                <a:latin typeface="Times New Roman"/>
                <a:cs typeface="Times New Roman"/>
              </a:rPr>
              <a:t>N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736" y="1473845"/>
            <a:ext cx="151892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latin typeface="Times New Roman"/>
                <a:cs typeface="Times New Roman"/>
              </a:rPr>
              <a:t>MEAN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80" dirty="0">
                <a:latin typeface="Times New Roman"/>
                <a:cs typeface="Times New Roman"/>
              </a:rPr>
              <a:t>I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31960" y="2070397"/>
            <a:ext cx="1577975" cy="6534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04">
              <a:lnSpc>
                <a:spcPts val="1655"/>
              </a:lnSpc>
              <a:spcBef>
                <a:spcPts val="110"/>
              </a:spcBef>
            </a:pPr>
            <a:r>
              <a:rPr sz="1550" spc="160" dirty="0">
                <a:latin typeface="Calibri"/>
                <a:cs typeface="Calibri"/>
              </a:rPr>
              <a:t>mountain</a:t>
            </a:r>
            <a:endParaRPr sz="1550">
              <a:latin typeface="Calibri"/>
              <a:cs typeface="Calibri"/>
            </a:endParaRPr>
          </a:p>
          <a:p>
            <a:pPr marL="27940">
              <a:lnSpc>
                <a:spcPts val="1565"/>
              </a:lnSpc>
            </a:pPr>
            <a:r>
              <a:rPr sz="1650" dirty="0">
                <a:latin typeface="Times New Roman"/>
                <a:cs typeface="Times New Roman"/>
              </a:rPr>
              <a:t>hill</a:t>
            </a:r>
            <a:r>
              <a:rPr sz="1650" spc="335" dirty="0">
                <a:latin typeface="Times New Roman"/>
                <a:cs typeface="Times New Roman"/>
              </a:rPr>
              <a:t> </a:t>
            </a:r>
            <a:r>
              <a:rPr sz="1650" spc="125" dirty="0">
                <a:latin typeface="Times New Roman"/>
                <a:cs typeface="Times New Roman"/>
              </a:rPr>
              <a:t>country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710"/>
              </a:lnSpc>
            </a:pPr>
            <a:r>
              <a:rPr sz="1600" spc="125" dirty="0">
                <a:solidFill>
                  <a:srgbClr val="161616"/>
                </a:solidFill>
                <a:latin typeface="Times New Roman"/>
                <a:cs typeface="Times New Roman"/>
              </a:rPr>
              <a:t>foreign</a:t>
            </a:r>
            <a:r>
              <a:rPr sz="1600" spc="3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600" spc="135" dirty="0">
                <a:latin typeface="Times New Roman"/>
                <a:cs typeface="Times New Roman"/>
              </a:rPr>
              <a:t>country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1481" y="2918717"/>
            <a:ext cx="1577340" cy="6515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0795">
              <a:lnSpc>
                <a:spcPct val="74700"/>
              </a:lnSpc>
              <a:spcBef>
                <a:spcPts val="580"/>
              </a:spcBef>
              <a:tabLst>
                <a:tab pos="771525" algn="l"/>
              </a:tabLst>
            </a:pPr>
            <a:r>
              <a:rPr sz="1550" dirty="0">
                <a:latin typeface="Cambria"/>
                <a:cs typeface="Cambria"/>
              </a:rPr>
              <a:t>hi</a:t>
            </a:r>
            <a:r>
              <a:rPr sz="1550" spc="-200" dirty="0">
                <a:latin typeface="Cambria"/>
                <a:cs typeface="Cambria"/>
              </a:rPr>
              <a:t> </a:t>
            </a:r>
            <a:r>
              <a:rPr sz="1550" dirty="0">
                <a:solidFill>
                  <a:srgbClr val="1F1F1F"/>
                </a:solidFill>
                <a:latin typeface="Cambria"/>
                <a:cs typeface="Cambria"/>
              </a:rPr>
              <a:t>I</a:t>
            </a:r>
            <a:r>
              <a:rPr sz="1550" dirty="0">
                <a:latin typeface="Cambria"/>
                <a:cs typeface="Cambria"/>
              </a:rPr>
              <a:t>I</a:t>
            </a:r>
            <a:r>
              <a:rPr sz="1550" spc="200" dirty="0">
                <a:latin typeface="Cambria"/>
                <a:cs typeface="Cambria"/>
              </a:rPr>
              <a:t> </a:t>
            </a:r>
            <a:r>
              <a:rPr sz="1550" spc="-315" dirty="0">
                <a:solidFill>
                  <a:srgbClr val="232323"/>
                </a:solidFill>
                <a:latin typeface="Cambria"/>
                <a:cs typeface="Cambria"/>
              </a:rPr>
              <a:t>con</a:t>
            </a:r>
            <a:r>
              <a:rPr sz="1550" dirty="0">
                <a:solidFill>
                  <a:srgbClr val="232323"/>
                </a:solidFill>
                <a:latin typeface="Cambria"/>
                <a:cs typeface="Cambria"/>
              </a:rPr>
              <a:t>	</a:t>
            </a:r>
            <a:r>
              <a:rPr sz="1550" spc="65" dirty="0">
                <a:latin typeface="Cambria"/>
                <a:cs typeface="Cambria"/>
              </a:rPr>
              <a:t>ntry </a:t>
            </a:r>
            <a:r>
              <a:rPr sz="1700" spc="80" dirty="0">
                <a:solidFill>
                  <a:srgbClr val="1A1A1A"/>
                </a:solidFill>
                <a:latin typeface="Times New Roman"/>
                <a:cs typeface="Times New Roman"/>
              </a:rPr>
              <a:t>foreign</a:t>
            </a:r>
            <a:r>
              <a:rPr sz="1700" spc="3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700" spc="90" dirty="0">
                <a:latin typeface="Times New Roman"/>
                <a:cs typeface="Times New Roman"/>
              </a:rPr>
              <a:t>country </a:t>
            </a:r>
            <a:r>
              <a:rPr sz="1700" spc="175" dirty="0">
                <a:latin typeface="Times New Roman"/>
                <a:cs typeface="Times New Roman"/>
              </a:rPr>
              <a:t>mountan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33496" y="3725118"/>
            <a:ext cx="985519" cy="6553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6034" marR="5080" indent="-13970">
              <a:lnSpc>
                <a:spcPct val="78700"/>
              </a:lnSpc>
              <a:spcBef>
                <a:spcPts val="520"/>
              </a:spcBef>
            </a:pPr>
            <a:r>
              <a:rPr sz="1600" spc="140" dirty="0">
                <a:latin typeface="Calibri"/>
                <a:cs typeface="Calibri"/>
              </a:rPr>
              <a:t>mountain </a:t>
            </a:r>
            <a:r>
              <a:rPr sz="1600" spc="-20" dirty="0">
                <a:latin typeface="Times New Roman"/>
                <a:cs typeface="Times New Roman"/>
              </a:rPr>
              <a:t>hill</a:t>
            </a:r>
            <a:r>
              <a:rPr sz="1600" spc="50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mound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0505" y="4722515"/>
            <a:ext cx="779145" cy="462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10"/>
              </a:spcBef>
            </a:pPr>
            <a:r>
              <a:rPr sz="1550" spc="130" dirty="0">
                <a:latin typeface="Times New Roman"/>
                <a:cs typeface="Times New Roman"/>
              </a:rPr>
              <a:t>citadel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775"/>
              </a:lnSpc>
            </a:pPr>
            <a:r>
              <a:rPr sz="1650" spc="110" dirty="0">
                <a:latin typeface="Times New Roman"/>
                <a:cs typeface="Times New Roman"/>
              </a:rPr>
              <a:t>country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848320"/>
            <a:ext cx="3518296" cy="5000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135" y="1567606"/>
            <a:ext cx="6978015" cy="954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615"/>
              </a:lnSpc>
              <a:spcBef>
                <a:spcPts val="120"/>
              </a:spcBef>
              <a:tabLst>
                <a:tab pos="2995295" algn="l"/>
                <a:tab pos="4985385" algn="l"/>
                <a:tab pos="5804535" algn="l"/>
              </a:tabLst>
            </a:pPr>
            <a:r>
              <a:rPr lang="en-GB" sz="3250" spc="135" dirty="0" smtClean="0">
                <a:solidFill>
                  <a:srgbClr val="67660F"/>
                </a:solidFill>
                <a:latin typeface="Calibri"/>
                <a:cs typeface="Calibri"/>
              </a:rPr>
              <a:t>  </a:t>
            </a:r>
            <a:r>
              <a:rPr sz="3250" spc="135" dirty="0" smtClean="0">
                <a:solidFill>
                  <a:srgbClr val="67660F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3250" spc="4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50" spc="-10" dirty="0">
                <a:solidFill>
                  <a:srgbClr val="000000"/>
                </a:solidFill>
                <a:latin typeface="Calibri"/>
                <a:cs typeface="Calibri"/>
              </a:rPr>
              <a:t>Harappan</a:t>
            </a:r>
            <a:r>
              <a:rPr sz="325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3250" spc="-10" dirty="0">
                <a:solidFill>
                  <a:srgbClr val="000000"/>
                </a:solidFill>
                <a:latin typeface="Calibri"/>
                <a:cs typeface="Calibri"/>
              </a:rPr>
              <a:t>civilization</a:t>
            </a:r>
            <a:r>
              <a:rPr sz="325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3250" spc="-25" dirty="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sz="325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3250" spc="-10" dirty="0">
                <a:solidFill>
                  <a:srgbClr val="000000"/>
                </a:solidFill>
                <a:latin typeface="Calibri"/>
                <a:cs typeface="Calibri"/>
              </a:rPr>
              <a:t>mainly</a:t>
            </a:r>
            <a:endParaRPr sz="3250" dirty="0">
              <a:latin typeface="Calibri"/>
              <a:cs typeface="Calibri"/>
            </a:endParaRPr>
          </a:p>
          <a:p>
            <a:pPr marL="348615">
              <a:lnSpc>
                <a:spcPts val="3675"/>
              </a:lnSpc>
              <a:tabLst>
                <a:tab pos="1511935" algn="l"/>
              </a:tabLst>
            </a:pPr>
            <a:r>
              <a:rPr sz="3300" spc="-10" dirty="0">
                <a:solidFill>
                  <a:srgbClr val="000000"/>
                </a:solidFill>
                <a:latin typeface="Calibri"/>
                <a:cs typeface="Calibri"/>
              </a:rPr>
              <a:t>urban</a:t>
            </a: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	and</a:t>
            </a:r>
            <a:r>
              <a:rPr sz="3300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000000"/>
                </a:solidFill>
                <a:latin typeface="Calibri"/>
                <a:cs typeface="Calibri"/>
              </a:rPr>
              <a:t>mercantile.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485"/>
              </a:lnSpc>
              <a:spcBef>
                <a:spcPts val="120"/>
              </a:spcBef>
              <a:tabLst>
                <a:tab pos="2513965" algn="l"/>
                <a:tab pos="5993765" algn="l"/>
                <a:tab pos="7294245" algn="l"/>
              </a:tabLst>
            </a:pPr>
            <a:r>
              <a:rPr spc="-155" dirty="0" smtClean="0">
                <a:solidFill>
                  <a:srgbClr val="676B0C"/>
                </a:solidFill>
              </a:rPr>
              <a:t> </a:t>
            </a:r>
            <a:r>
              <a:rPr lang="en-GB" spc="-155" dirty="0" smtClean="0">
                <a:solidFill>
                  <a:srgbClr val="676B0C"/>
                </a:solidFill>
              </a:rPr>
              <a:t>   </a:t>
            </a:r>
            <a:r>
              <a:rPr spc="-10" dirty="0" smtClean="0"/>
              <a:t>Inhabitants</a:t>
            </a:r>
            <a:r>
              <a:rPr dirty="0"/>
              <a:t>	of</a:t>
            </a:r>
            <a:r>
              <a:rPr spc="24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Indus</a:t>
            </a:r>
            <a:r>
              <a:rPr spc="365" dirty="0"/>
              <a:t> </a:t>
            </a:r>
            <a:r>
              <a:rPr spc="-10" dirty="0"/>
              <a:t>valley</a:t>
            </a:r>
            <a:r>
              <a:rPr dirty="0"/>
              <a:t>	</a:t>
            </a:r>
            <a:r>
              <a:rPr spc="-10" dirty="0"/>
              <a:t>traded</a:t>
            </a:r>
            <a:r>
              <a:rPr dirty="0"/>
              <a:t>	</a:t>
            </a:r>
            <a:r>
              <a:rPr spc="-20" dirty="0"/>
              <a:t>with</a:t>
            </a:r>
          </a:p>
          <a:p>
            <a:pPr marL="350520" marR="610870" indent="2540">
              <a:lnSpc>
                <a:spcPct val="87200"/>
              </a:lnSpc>
              <a:spcBef>
                <a:spcPts val="215"/>
              </a:spcBef>
              <a:tabLst>
                <a:tab pos="2719070" algn="l"/>
                <a:tab pos="2969895" algn="l"/>
                <a:tab pos="4712335" algn="l"/>
              </a:tabLst>
            </a:pPr>
            <a:r>
              <a:rPr sz="3300" spc="-25" dirty="0"/>
              <a:t>Mesopotamia,</a:t>
            </a:r>
            <a:r>
              <a:rPr sz="3300" dirty="0"/>
              <a:t>	</a:t>
            </a:r>
            <a:r>
              <a:rPr sz="3300" spc="-60" dirty="0"/>
              <a:t>southern</a:t>
            </a:r>
            <a:r>
              <a:rPr sz="3300" spc="-100" dirty="0"/>
              <a:t> </a:t>
            </a:r>
            <a:r>
              <a:rPr sz="3300" spc="-10" dirty="0"/>
              <a:t>India, </a:t>
            </a:r>
            <a:r>
              <a:rPr sz="3200" spc="-10" dirty="0"/>
              <a:t>Afghanistan,</a:t>
            </a:r>
            <a:r>
              <a:rPr sz="3200" dirty="0"/>
              <a:t>	and</a:t>
            </a:r>
            <a:r>
              <a:rPr sz="3200" spc="-80" dirty="0"/>
              <a:t> </a:t>
            </a:r>
            <a:r>
              <a:rPr sz="3200" spc="-10" dirty="0"/>
              <a:t>Persia</a:t>
            </a:r>
            <a:r>
              <a:rPr sz="3200" dirty="0"/>
              <a:t>	for</a:t>
            </a:r>
            <a:r>
              <a:rPr sz="3200" spc="95" dirty="0"/>
              <a:t> </a:t>
            </a:r>
            <a:r>
              <a:rPr sz="3200" dirty="0"/>
              <a:t>gold,</a:t>
            </a:r>
            <a:r>
              <a:rPr sz="3200" spc="155" dirty="0"/>
              <a:t> </a:t>
            </a:r>
            <a:r>
              <a:rPr sz="3200" spc="-10" dirty="0"/>
              <a:t>silver, copper,</a:t>
            </a:r>
            <a:r>
              <a:rPr sz="3200" spc="-50" dirty="0"/>
              <a:t> </a:t>
            </a:r>
            <a:r>
              <a:rPr sz="3200" dirty="0"/>
              <a:t>and</a:t>
            </a:r>
            <a:r>
              <a:rPr sz="3200" spc="-90" dirty="0"/>
              <a:t> </a:t>
            </a:r>
            <a:r>
              <a:rPr sz="3200" spc="-10" dirty="0"/>
              <a:t>turquoise.</a:t>
            </a:r>
            <a:endParaRPr sz="3200" dirty="0"/>
          </a:p>
        </p:txBody>
      </p:sp>
      <p:sp>
        <p:nvSpPr>
          <p:cNvPr id="8" name="object 4"/>
          <p:cNvSpPr/>
          <p:nvPr/>
        </p:nvSpPr>
        <p:spPr>
          <a:xfrm>
            <a:off x="578235" y="279421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21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5"/>
          <p:cNvGrpSpPr/>
          <p:nvPr/>
        </p:nvGrpSpPr>
        <p:grpSpPr>
          <a:xfrm>
            <a:off x="578235" y="2676643"/>
            <a:ext cx="137160" cy="128270"/>
            <a:chOff x="571500" y="3095625"/>
            <a:chExt cx="137160" cy="128270"/>
          </a:xfrm>
        </p:grpSpPr>
        <p:sp>
          <p:nvSpPr>
            <p:cNvPr id="10" name="object 6"/>
            <p:cNvSpPr/>
            <p:nvPr/>
          </p:nvSpPr>
          <p:spPr>
            <a:xfrm>
              <a:off x="571500" y="3095625"/>
              <a:ext cx="137160" cy="128270"/>
            </a:xfrm>
            <a:custGeom>
              <a:avLst/>
              <a:gdLst/>
              <a:ahLst/>
              <a:cxnLst/>
              <a:rect l="l" t="t" r="r" b="b"/>
              <a:pathLst>
                <a:path w="137159" h="128269">
                  <a:moveTo>
                    <a:pt x="0" y="10417"/>
                  </a:moveTo>
                  <a:lnTo>
                    <a:pt x="136921" y="10417"/>
                  </a:lnTo>
                </a:path>
                <a:path w="137159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698003" y="3095625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4"/>
          <p:cNvSpPr/>
          <p:nvPr/>
        </p:nvSpPr>
        <p:spPr>
          <a:xfrm>
            <a:off x="571500" y="189430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21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5"/>
          <p:cNvGrpSpPr/>
          <p:nvPr/>
        </p:nvGrpSpPr>
        <p:grpSpPr>
          <a:xfrm>
            <a:off x="571500" y="1776730"/>
            <a:ext cx="137160" cy="128270"/>
            <a:chOff x="571500" y="3095625"/>
            <a:chExt cx="137160" cy="128270"/>
          </a:xfrm>
        </p:grpSpPr>
        <p:sp>
          <p:nvSpPr>
            <p:cNvPr id="14" name="object 6"/>
            <p:cNvSpPr/>
            <p:nvPr/>
          </p:nvSpPr>
          <p:spPr>
            <a:xfrm>
              <a:off x="571500" y="3095625"/>
              <a:ext cx="137160" cy="128270"/>
            </a:xfrm>
            <a:custGeom>
              <a:avLst/>
              <a:gdLst/>
              <a:ahLst/>
              <a:cxnLst/>
              <a:rect l="l" t="t" r="r" b="b"/>
              <a:pathLst>
                <a:path w="137159" h="128269">
                  <a:moveTo>
                    <a:pt x="0" y="10417"/>
                  </a:moveTo>
                  <a:lnTo>
                    <a:pt x="136921" y="10417"/>
                  </a:lnTo>
                </a:path>
                <a:path w="137159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698003" y="3095625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171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390" y="1759148"/>
            <a:ext cx="7581304" cy="33664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9999" y="5424735"/>
            <a:ext cx="109283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dirty="0">
                <a:latin typeface="Arial MT"/>
                <a:cs typeface="Arial MT"/>
              </a:rPr>
              <a:t>Gold</a:t>
            </a:r>
            <a:r>
              <a:rPr sz="1900" spc="125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Disc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2928" y="4857700"/>
            <a:ext cx="3683635" cy="196468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685" marR="5080" indent="-7620">
              <a:lnSpc>
                <a:spcPct val="94100"/>
              </a:lnSpc>
              <a:spcBef>
                <a:spcPts val="235"/>
              </a:spcBef>
            </a:pPr>
            <a:r>
              <a:rPr sz="1900" dirty="0">
                <a:latin typeface="Arial MT"/>
                <a:cs typeface="Arial MT"/>
              </a:rPr>
              <a:t>The</a:t>
            </a:r>
            <a:r>
              <a:rPr sz="1900" spc="30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central</a:t>
            </a:r>
            <a:r>
              <a:rPr sz="1900" spc="295" dirty="0">
                <a:latin typeface="Arial MT"/>
                <a:cs typeface="Arial MT"/>
              </a:rPr>
              <a:t> </a:t>
            </a:r>
            <a:r>
              <a:rPr sz="1900" spc="55" dirty="0">
                <a:latin typeface="Arial MT"/>
                <a:cs typeface="Arial MT"/>
              </a:rPr>
              <a:t>ornament</a:t>
            </a:r>
            <a:r>
              <a:rPr sz="1900" spc="4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worn</a:t>
            </a:r>
            <a:r>
              <a:rPr sz="1900" spc="24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on </a:t>
            </a:r>
            <a:r>
              <a:rPr sz="1900" spc="65" dirty="0">
                <a:latin typeface="Arial MT"/>
                <a:cs typeface="Arial MT"/>
              </a:rPr>
              <a:t>the</a:t>
            </a:r>
            <a:r>
              <a:rPr sz="1900" spc="229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forehead</a:t>
            </a:r>
            <a:r>
              <a:rPr sz="1900" spc="38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140" dirty="0">
                <a:latin typeface="Arial MT"/>
                <a:cs typeface="Arial MT"/>
              </a:rPr>
              <a:t> </a:t>
            </a:r>
            <a:r>
              <a:rPr sz="1900" spc="65" dirty="0">
                <a:latin typeface="Arial MT"/>
                <a:cs typeface="Arial MT"/>
              </a:rPr>
              <a:t>the</a:t>
            </a:r>
            <a:r>
              <a:rPr sz="1900" spc="229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famous </a:t>
            </a:r>
            <a:r>
              <a:rPr sz="1900" spc="60" dirty="0">
                <a:latin typeface="Arial MT"/>
                <a:cs typeface="Arial MT"/>
              </a:rPr>
              <a:t>"priest-</a:t>
            </a:r>
            <a:r>
              <a:rPr sz="1900" spc="70" dirty="0">
                <a:latin typeface="Arial MT"/>
                <a:cs typeface="Arial MT"/>
              </a:rPr>
              <a:t>king"</a:t>
            </a:r>
            <a:r>
              <a:rPr sz="1900" spc="-5" dirty="0">
                <a:latin typeface="Arial MT"/>
                <a:cs typeface="Arial MT"/>
              </a:rPr>
              <a:t>  </a:t>
            </a:r>
            <a:r>
              <a:rPr sz="1900" dirty="0">
                <a:latin typeface="Arial MT"/>
                <a:cs typeface="Arial MT"/>
              </a:rPr>
              <a:t>sculpture</a:t>
            </a:r>
            <a:r>
              <a:rPr sz="1900" spc="430" dirty="0">
                <a:latin typeface="Arial MT"/>
                <a:cs typeface="Arial MT"/>
              </a:rPr>
              <a:t> </a:t>
            </a:r>
            <a:r>
              <a:rPr sz="1900" spc="55" dirty="0">
                <a:latin typeface="Arial MT"/>
                <a:cs typeface="Arial MT"/>
              </a:rPr>
              <a:t>from </a:t>
            </a:r>
            <a:r>
              <a:rPr sz="1900" dirty="0">
                <a:latin typeface="Arial MT"/>
                <a:cs typeface="Arial MT"/>
              </a:rPr>
              <a:t>Mohenjo-daro</a:t>
            </a:r>
            <a:r>
              <a:rPr sz="1900" spc="15" dirty="0">
                <a:latin typeface="Arial MT"/>
                <a:cs typeface="Arial MT"/>
              </a:rPr>
              <a:t>  </a:t>
            </a:r>
            <a:r>
              <a:rPr sz="1900" dirty="0">
                <a:latin typeface="Arial MT"/>
                <a:cs typeface="Arial MT"/>
              </a:rPr>
              <a:t>appears</a:t>
            </a:r>
            <a:r>
              <a:rPr sz="1900" spc="42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to </a:t>
            </a:r>
            <a:r>
              <a:rPr sz="1900" dirty="0">
                <a:latin typeface="Arial MT"/>
                <a:cs typeface="Arial MT"/>
              </a:rPr>
              <a:t>represent</a:t>
            </a:r>
            <a:r>
              <a:rPr sz="1900" spc="40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an</a:t>
            </a:r>
            <a:r>
              <a:rPr sz="1900" spc="23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eye</a:t>
            </a:r>
            <a:r>
              <a:rPr sz="1900" spc="3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bead,</a:t>
            </a:r>
            <a:r>
              <a:rPr sz="1900" spc="3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possibly </a:t>
            </a:r>
            <a:r>
              <a:rPr sz="1950" dirty="0">
                <a:latin typeface="Arial MT"/>
                <a:cs typeface="Arial MT"/>
              </a:rPr>
              <a:t>made</a:t>
            </a:r>
            <a:r>
              <a:rPr sz="1950" spc="3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of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gold</a:t>
            </a:r>
            <a:r>
              <a:rPr sz="1950" spc="3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with</a:t>
            </a:r>
            <a:r>
              <a:rPr sz="1950" spc="3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steatite</a:t>
            </a:r>
            <a:r>
              <a:rPr sz="1950" spc="32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inlay </a:t>
            </a:r>
            <a:r>
              <a:rPr sz="1950" dirty="0">
                <a:latin typeface="Arial MT"/>
                <a:cs typeface="Arial MT"/>
              </a:rPr>
              <a:t>in</a:t>
            </a:r>
            <a:r>
              <a:rPr sz="1950" spc="170" dirty="0">
                <a:latin typeface="Arial MT"/>
                <a:cs typeface="Arial MT"/>
              </a:rPr>
              <a:t> </a:t>
            </a:r>
            <a:r>
              <a:rPr sz="1950" spc="50" dirty="0">
                <a:latin typeface="Arial MT"/>
                <a:cs typeface="Arial MT"/>
              </a:rPr>
              <a:t>the</a:t>
            </a:r>
            <a:r>
              <a:rPr sz="1950" spc="14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center.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" name="object 18"/>
          <p:cNvSpPr txBox="1">
            <a:spLocks/>
          </p:cNvSpPr>
          <p:nvPr/>
        </p:nvSpPr>
        <p:spPr>
          <a:xfrm>
            <a:off x="538421" y="696714"/>
            <a:ext cx="65862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0795">
              <a:spcBef>
                <a:spcPts val="105"/>
              </a:spcBef>
            </a:pPr>
            <a:r>
              <a:rPr lang="en-IN" sz="3200" spc="90" dirty="0" smtClean="0">
                <a:solidFill>
                  <a:srgbClr val="959A15"/>
                </a:solidFill>
                <a:latin typeface="Times New Roman"/>
                <a:cs typeface="Times New Roman"/>
              </a:rPr>
              <a:t>Trade</a:t>
            </a:r>
            <a:endParaRPr lang="en-IN" spc="90" dirty="0">
              <a:solidFill>
                <a:srgbClr val="959A15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903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371" y="533400"/>
            <a:ext cx="3851229" cy="6081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600" dirty="0" smtClean="0">
                <a:solidFill>
                  <a:srgbClr val="979700"/>
                </a:solidFill>
                <a:latin typeface="Times New Roman"/>
                <a:ea typeface="+mj-ea"/>
                <a:cs typeface="Times New Roman"/>
              </a:rPr>
              <a:t>Indus Valley</a:t>
            </a:r>
            <a:endParaRPr lang="en-GB" sz="3600" dirty="0">
              <a:solidFill>
                <a:srgbClr val="979700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560" y="1561404"/>
            <a:ext cx="7442200" cy="189801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28930" marR="5080" indent="-316865">
              <a:lnSpc>
                <a:spcPct val="85500"/>
              </a:lnSpc>
              <a:spcBef>
                <a:spcPts val="695"/>
              </a:spcBef>
              <a:tabLst>
                <a:tab pos="2993390" algn="l"/>
              </a:tabLst>
            </a:pPr>
            <a:r>
              <a:rPr sz="3300" spc="-229" dirty="0" smtClean="0">
                <a:solidFill>
                  <a:srgbClr val="67660F"/>
                </a:solidFill>
                <a:latin typeface="Arial MT"/>
                <a:cs typeface="Arial MT"/>
              </a:rPr>
              <a:t> </a:t>
            </a:r>
            <a:r>
              <a:rPr lang="en-GB" sz="3300" spc="-229" dirty="0" smtClean="0">
                <a:solidFill>
                  <a:srgbClr val="67660F"/>
                </a:solidFill>
                <a:latin typeface="Arial MT"/>
                <a:cs typeface="Arial MT"/>
              </a:rPr>
              <a:t>  </a:t>
            </a:r>
            <a:r>
              <a:rPr sz="3300" spc="-105" dirty="0" smtClean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3300" spc="-85" dirty="0" smtClean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spc="-10" dirty="0">
                <a:solidFill>
                  <a:srgbClr val="000000"/>
                </a:solidFill>
                <a:latin typeface="Arial MT"/>
                <a:cs typeface="Arial MT"/>
              </a:rPr>
              <a:t>Harappan</a:t>
            </a:r>
            <a:r>
              <a:rPr sz="330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3300" spc="-20" dirty="0">
                <a:solidFill>
                  <a:srgbClr val="000000"/>
                </a:solidFill>
                <a:latin typeface="Arial MT"/>
                <a:cs typeface="Arial MT"/>
              </a:rPr>
              <a:t>culture</a:t>
            </a:r>
            <a:r>
              <a:rPr sz="330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spc="-40" dirty="0">
                <a:solidFill>
                  <a:srgbClr val="000000"/>
                </a:solidFill>
                <a:latin typeface="Arial MT"/>
                <a:cs typeface="Arial MT"/>
              </a:rPr>
              <a:t>existed</a:t>
            </a:r>
            <a:r>
              <a:rPr sz="330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spc="-70" dirty="0">
                <a:solidFill>
                  <a:srgbClr val="000000"/>
                </a:solidFill>
                <a:latin typeface="Arial MT"/>
                <a:cs typeface="Arial MT"/>
              </a:rPr>
              <a:t>along</a:t>
            </a:r>
            <a:r>
              <a:rPr sz="330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spc="-25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3200" dirty="0">
                <a:solidFill>
                  <a:srgbClr val="000000"/>
                </a:solidFill>
                <a:latin typeface="Arial MT"/>
                <a:cs typeface="Arial MT"/>
              </a:rPr>
              <a:t>Indus</a:t>
            </a:r>
            <a:r>
              <a:rPr sz="3200" spc="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Arial MT"/>
                <a:cs typeface="Arial MT"/>
              </a:rPr>
              <a:t>River</a:t>
            </a:r>
            <a:r>
              <a:rPr sz="3200" spc="1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3200" spc="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0000"/>
                </a:solidFill>
                <a:latin typeface="Arial MT"/>
                <a:cs typeface="Arial MT"/>
              </a:rPr>
              <a:t>what</a:t>
            </a:r>
            <a:r>
              <a:rPr sz="3200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sz="320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0000"/>
                </a:solidFill>
                <a:latin typeface="Arial MT"/>
                <a:cs typeface="Arial MT"/>
              </a:rPr>
              <a:t>present</a:t>
            </a:r>
            <a:r>
              <a:rPr sz="3200" spc="22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Arial MT"/>
                <a:cs typeface="Arial MT"/>
              </a:rPr>
              <a:t>day </a:t>
            </a:r>
            <a:r>
              <a:rPr sz="3350" spc="-65" dirty="0">
                <a:solidFill>
                  <a:srgbClr val="000000"/>
                </a:solidFill>
                <a:latin typeface="Arial MT"/>
                <a:cs typeface="Arial MT"/>
              </a:rPr>
              <a:t>Pakistan.</a:t>
            </a:r>
            <a:endParaRPr sz="33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776605" algn="l"/>
              </a:tabLst>
            </a:pPr>
            <a:r>
              <a:rPr sz="3300" spc="-114" dirty="0" smtClean="0">
                <a:solidFill>
                  <a:srgbClr val="67660F"/>
                </a:solidFill>
                <a:latin typeface="Arial MT"/>
                <a:cs typeface="Arial MT"/>
              </a:rPr>
              <a:t> </a:t>
            </a:r>
            <a:r>
              <a:rPr lang="en-GB" sz="3300" spc="-114" dirty="0" smtClean="0">
                <a:solidFill>
                  <a:srgbClr val="67660F"/>
                </a:solidFill>
                <a:latin typeface="Arial MT"/>
                <a:cs typeface="Arial MT"/>
              </a:rPr>
              <a:t>  </a:t>
            </a:r>
            <a:r>
              <a:rPr sz="3300" spc="-25" dirty="0" smtClean="0">
                <a:solidFill>
                  <a:srgbClr val="000000"/>
                </a:solidFill>
                <a:latin typeface="Arial MT"/>
                <a:cs typeface="Arial MT"/>
              </a:rPr>
              <a:t>It</a:t>
            </a:r>
            <a:r>
              <a:rPr sz="330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3300" spc="-140" dirty="0">
                <a:solidFill>
                  <a:srgbClr val="000000"/>
                </a:solidFill>
                <a:latin typeface="Arial MT"/>
                <a:cs typeface="Arial MT"/>
              </a:rPr>
              <a:t>was</a:t>
            </a:r>
            <a:r>
              <a:rPr sz="330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spc="-85" dirty="0">
                <a:solidFill>
                  <a:srgbClr val="000000"/>
                </a:solidFill>
                <a:latin typeface="Arial MT"/>
                <a:cs typeface="Arial MT"/>
              </a:rPr>
              <a:t>named</a:t>
            </a:r>
            <a:r>
              <a:rPr sz="3300" spc="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dirty="0">
                <a:solidFill>
                  <a:srgbClr val="000000"/>
                </a:solidFill>
                <a:latin typeface="Arial MT"/>
                <a:cs typeface="Arial MT"/>
              </a:rPr>
              <a:t>after the</a:t>
            </a:r>
            <a:r>
              <a:rPr sz="3300" spc="-1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dirty="0">
                <a:solidFill>
                  <a:srgbClr val="000000"/>
                </a:solidFill>
                <a:latin typeface="Arial MT"/>
                <a:cs typeface="Arial MT"/>
              </a:rPr>
              <a:t>city</a:t>
            </a:r>
            <a:r>
              <a:rPr sz="3300" spc="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33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300" spc="-90" dirty="0">
                <a:solidFill>
                  <a:srgbClr val="000000"/>
                </a:solidFill>
                <a:latin typeface="Arial MT"/>
                <a:cs typeface="Arial MT"/>
              </a:rPr>
              <a:t>Harappa.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232" y="3368675"/>
            <a:ext cx="7976234" cy="23037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0520" marR="5080">
              <a:lnSpc>
                <a:spcPct val="88600"/>
              </a:lnSpc>
              <a:spcBef>
                <a:spcPts val="560"/>
              </a:spcBef>
              <a:tabLst>
                <a:tab pos="1985645" algn="l"/>
                <a:tab pos="3202305" algn="l"/>
              </a:tabLst>
            </a:pPr>
            <a:r>
              <a:rPr sz="3200" spc="-10" dirty="0">
                <a:latin typeface="Arial MT"/>
                <a:cs typeface="Arial MT"/>
              </a:rPr>
              <a:t>Harappa</a:t>
            </a:r>
            <a:r>
              <a:rPr sz="3200" dirty="0">
                <a:latin typeface="Arial MT"/>
                <a:cs typeface="Arial MT"/>
              </a:rPr>
              <a:t>	and</a:t>
            </a:r>
            <a:r>
              <a:rPr sz="3200" spc="1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city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95" dirty="0">
                <a:latin typeface="Arial MT"/>
                <a:cs typeface="Arial MT"/>
              </a:rPr>
              <a:t> </a:t>
            </a:r>
            <a:r>
              <a:rPr sz="3200" spc="-95" dirty="0">
                <a:latin typeface="Arial MT"/>
                <a:cs typeface="Arial MT"/>
              </a:rPr>
              <a:t>Mohenjo-</a:t>
            </a:r>
            <a:r>
              <a:rPr sz="3200" spc="-20" dirty="0">
                <a:latin typeface="Arial MT"/>
                <a:cs typeface="Arial MT"/>
              </a:rPr>
              <a:t>Daro were</a:t>
            </a:r>
            <a:r>
              <a:rPr sz="3200" spc="-1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important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centers</a:t>
            </a:r>
            <a:r>
              <a:rPr sz="3200" spc="2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Indus</a:t>
            </a:r>
            <a:r>
              <a:rPr sz="3200" spc="1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valley </a:t>
            </a:r>
            <a:r>
              <a:rPr sz="3100" spc="-10" dirty="0">
                <a:latin typeface="Arial MT"/>
                <a:cs typeface="Arial MT"/>
              </a:rPr>
              <a:t>civilization.</a:t>
            </a:r>
            <a:endParaRPr sz="3100" dirty="0">
              <a:latin typeface="Arial MT"/>
              <a:cs typeface="Arial MT"/>
            </a:endParaRPr>
          </a:p>
          <a:p>
            <a:pPr marL="12700">
              <a:lnSpc>
                <a:spcPts val="3610"/>
              </a:lnSpc>
              <a:spcBef>
                <a:spcPts val="270"/>
              </a:spcBef>
            </a:pPr>
            <a:r>
              <a:rPr lang="en-GB" sz="3150" dirty="0">
                <a:solidFill>
                  <a:srgbClr val="706E07"/>
                </a:solidFill>
                <a:latin typeface="Arial MT"/>
                <a:cs typeface="Arial MT"/>
              </a:rPr>
              <a:t> </a:t>
            </a:r>
            <a:r>
              <a:rPr lang="en-GB" sz="3150" dirty="0" smtClean="0">
                <a:solidFill>
                  <a:srgbClr val="706E07"/>
                </a:solidFill>
                <a:latin typeface="Arial MT"/>
                <a:cs typeface="Arial MT"/>
              </a:rPr>
              <a:t> </a:t>
            </a:r>
            <a:r>
              <a:rPr sz="3150" spc="-114" dirty="0" smtClean="0">
                <a:solidFill>
                  <a:srgbClr val="706E07"/>
                </a:solidFill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This</a:t>
            </a:r>
            <a:r>
              <a:rPr sz="3150" spc="1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Indus</a:t>
            </a:r>
            <a:r>
              <a:rPr sz="3150" spc="17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Valley</a:t>
            </a:r>
            <a:r>
              <a:rPr sz="3150" spc="60" dirty="0">
                <a:latin typeface="Arial MT"/>
                <a:cs typeface="Arial MT"/>
              </a:rPr>
              <a:t> </a:t>
            </a:r>
            <a:r>
              <a:rPr sz="3150" spc="70" dirty="0">
                <a:latin typeface="Arial MT"/>
                <a:cs typeface="Arial MT"/>
              </a:rPr>
              <a:t>“civilization”</a:t>
            </a:r>
            <a:r>
              <a:rPr sz="3150" spc="-12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flourished</a:t>
            </a:r>
            <a:endParaRPr sz="3150" dirty="0">
              <a:latin typeface="Arial MT"/>
              <a:cs typeface="Arial MT"/>
            </a:endParaRPr>
          </a:p>
          <a:p>
            <a:pPr marL="352425">
              <a:lnSpc>
                <a:spcPts val="3490"/>
              </a:lnSpc>
              <a:tabLst>
                <a:tab pos="1736725" algn="l"/>
              </a:tabLst>
            </a:pPr>
            <a:r>
              <a:rPr sz="3050" spc="-10" dirty="0">
                <a:latin typeface="Arial MT"/>
                <a:cs typeface="Arial MT"/>
              </a:rPr>
              <a:t>around</a:t>
            </a:r>
            <a:r>
              <a:rPr sz="3050" dirty="0">
                <a:latin typeface="Arial MT"/>
                <a:cs typeface="Arial MT"/>
              </a:rPr>
              <a:t>	4000-1000</a:t>
            </a:r>
            <a:r>
              <a:rPr sz="3050" spc="-25" dirty="0">
                <a:latin typeface="Arial MT"/>
                <a:cs typeface="Arial MT"/>
              </a:rPr>
              <a:t>  </a:t>
            </a:r>
            <a:r>
              <a:rPr sz="3050" spc="-20" dirty="0">
                <a:latin typeface="Arial MT"/>
                <a:cs typeface="Arial MT"/>
              </a:rPr>
              <a:t>B.C.</a:t>
            </a:r>
            <a:endParaRPr sz="3050" dirty="0">
              <a:latin typeface="Arial MT"/>
              <a:cs typeface="Arial MT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568371" y="190500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6" name="object 12"/>
          <p:cNvGrpSpPr/>
          <p:nvPr/>
        </p:nvGrpSpPr>
        <p:grpSpPr>
          <a:xfrm>
            <a:off x="568371" y="1752968"/>
            <a:ext cx="154940" cy="154940"/>
            <a:chOff x="580429" y="1782960"/>
            <a:chExt cx="154940" cy="154940"/>
          </a:xfrm>
        </p:grpSpPr>
        <p:sp>
          <p:nvSpPr>
            <p:cNvPr id="7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9" name="object 11"/>
          <p:cNvSpPr/>
          <p:nvPr/>
        </p:nvSpPr>
        <p:spPr>
          <a:xfrm>
            <a:off x="568371" y="325443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10" name="object 12"/>
          <p:cNvGrpSpPr/>
          <p:nvPr/>
        </p:nvGrpSpPr>
        <p:grpSpPr>
          <a:xfrm>
            <a:off x="568371" y="3110072"/>
            <a:ext cx="154940" cy="154940"/>
            <a:chOff x="580429" y="1782960"/>
            <a:chExt cx="154940" cy="154940"/>
          </a:xfrm>
        </p:grpSpPr>
        <p:sp>
          <p:nvSpPr>
            <p:cNvPr id="11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3" name="object 11"/>
          <p:cNvSpPr/>
          <p:nvPr/>
        </p:nvSpPr>
        <p:spPr>
          <a:xfrm>
            <a:off x="568371" y="5075492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14" name="object 12"/>
          <p:cNvGrpSpPr/>
          <p:nvPr/>
        </p:nvGrpSpPr>
        <p:grpSpPr>
          <a:xfrm>
            <a:off x="568371" y="4931128"/>
            <a:ext cx="154940" cy="154940"/>
            <a:chOff x="580429" y="1782960"/>
            <a:chExt cx="154940" cy="154940"/>
          </a:xfrm>
        </p:grpSpPr>
        <p:sp>
          <p:nvSpPr>
            <p:cNvPr id="15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343" y="4116585"/>
            <a:ext cx="3804046" cy="25181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346323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46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3345656"/>
            <a:ext cx="128270" cy="128270"/>
            <a:chOff x="571500" y="3345656"/>
            <a:chExt cx="128270" cy="128270"/>
          </a:xfrm>
        </p:grpSpPr>
        <p:sp>
          <p:nvSpPr>
            <p:cNvPr id="6" name="object 6"/>
            <p:cNvSpPr/>
            <p:nvPr/>
          </p:nvSpPr>
          <p:spPr>
            <a:xfrm>
              <a:off x="571500" y="3345656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0417"/>
                  </a:moveTo>
                  <a:lnTo>
                    <a:pt x="127992" y="10417"/>
                  </a:lnTo>
                </a:path>
                <a:path w="128270" h="128270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074" y="3345656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1500" y="1811238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1500" y="1693664"/>
            <a:ext cx="128270" cy="128270"/>
            <a:chOff x="571500" y="1693664"/>
            <a:chExt cx="128270" cy="128270"/>
          </a:xfrm>
        </p:grpSpPr>
        <p:sp>
          <p:nvSpPr>
            <p:cNvPr id="10" name="object 10"/>
            <p:cNvSpPr/>
            <p:nvPr/>
          </p:nvSpPr>
          <p:spPr>
            <a:xfrm>
              <a:off x="571500" y="1693664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0" y="10417"/>
                  </a:moveTo>
                  <a:lnTo>
                    <a:pt x="127992" y="10417"/>
                  </a:lnTo>
                </a:path>
                <a:path w="128270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074" y="1693664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" y="875108"/>
            <a:ext cx="2089546" cy="47327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570" y="2000250"/>
            <a:ext cx="133945" cy="1428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40009" y="1543297"/>
            <a:ext cx="7987665" cy="2493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980">
              <a:lnSpc>
                <a:spcPts val="2515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Cubical</a:t>
            </a:r>
            <a:r>
              <a:rPr sz="2200" spc="1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weights</a:t>
            </a:r>
            <a:r>
              <a:rPr sz="2200" spc="1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graduated</a:t>
            </a:r>
            <a:r>
              <a:rPr sz="2200" spc="29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sizes.</a:t>
            </a:r>
            <a:endParaRPr sz="2200" dirty="0">
              <a:latin typeface="Arial MT"/>
              <a:cs typeface="Arial MT"/>
            </a:endParaRPr>
          </a:p>
          <a:p>
            <a:pPr marL="360680" marR="414655" indent="-15240">
              <a:lnSpc>
                <a:spcPct val="71900"/>
              </a:lnSpc>
              <a:spcBef>
                <a:spcPts val="620"/>
              </a:spcBef>
            </a:pPr>
            <a:r>
              <a:rPr sz="2200" spc="-10" dirty="0">
                <a:latin typeface="Arial MT"/>
                <a:cs typeface="Arial MT"/>
              </a:rPr>
              <a:t>These</a:t>
            </a:r>
            <a:r>
              <a:rPr sz="2200" spc="2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weights</a:t>
            </a:r>
            <a:r>
              <a:rPr sz="2200" spc="1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conform</a:t>
            </a:r>
            <a:r>
              <a:rPr sz="2200" spc="229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standard</a:t>
            </a:r>
            <a:r>
              <a:rPr sz="2200" spc="2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Harappan</a:t>
            </a:r>
            <a:r>
              <a:rPr sz="2200" spc="2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binary </a:t>
            </a:r>
            <a:r>
              <a:rPr sz="2200" dirty="0">
                <a:latin typeface="Arial MT"/>
                <a:cs typeface="Arial MT"/>
              </a:rPr>
              <a:t>weight</a:t>
            </a:r>
            <a:r>
              <a:rPr sz="2200" spc="3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system</a:t>
            </a:r>
            <a:r>
              <a:rPr sz="2200" spc="21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that</a:t>
            </a:r>
            <a:r>
              <a:rPr sz="2200" spc="229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was</a:t>
            </a:r>
            <a:r>
              <a:rPr sz="2200" spc="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used</a:t>
            </a:r>
            <a:r>
              <a:rPr sz="2200" spc="1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all</a:t>
            </a:r>
            <a:r>
              <a:rPr sz="2200" spc="1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1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1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settlements.</a:t>
            </a:r>
            <a:endParaRPr sz="2200" dirty="0">
              <a:latin typeface="Arial MT"/>
              <a:cs typeface="Arial MT"/>
            </a:endParaRPr>
          </a:p>
          <a:p>
            <a:pPr marL="351790" marR="201295" indent="-339725">
              <a:lnSpc>
                <a:spcPct val="72200"/>
              </a:lnSpc>
              <a:spcBef>
                <a:spcPts val="550"/>
              </a:spcBef>
              <a:tabLst>
                <a:tab pos="346075" algn="l"/>
                <a:tab pos="5412105" algn="l"/>
              </a:tabLst>
            </a:pPr>
            <a:r>
              <a:rPr sz="2150" dirty="0">
                <a:solidFill>
                  <a:srgbClr val="6B722A"/>
                </a:solidFill>
                <a:latin typeface="Arial MT"/>
                <a:cs typeface="Arial MT"/>
              </a:rPr>
              <a:t>	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24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smallest</a:t>
            </a:r>
            <a:r>
              <a:rPr sz="2150" spc="39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weight</a:t>
            </a:r>
            <a:r>
              <a:rPr sz="2150" spc="30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in</a:t>
            </a:r>
            <a:r>
              <a:rPr sz="2150" spc="170" dirty="0">
                <a:latin typeface="Arial MT"/>
                <a:cs typeface="Arial MT"/>
              </a:rPr>
              <a:t> </a:t>
            </a:r>
            <a:r>
              <a:rPr sz="2150" spc="50" dirty="0">
                <a:latin typeface="Arial MT"/>
                <a:cs typeface="Arial MT"/>
              </a:rPr>
              <a:t>this</a:t>
            </a:r>
            <a:r>
              <a:rPr sz="2150" spc="25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series</a:t>
            </a:r>
            <a:r>
              <a:rPr sz="2150" spc="229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is</a:t>
            </a:r>
            <a:r>
              <a:rPr sz="2150" spc="195" dirty="0">
                <a:latin typeface="Arial MT"/>
                <a:cs typeface="Arial MT"/>
              </a:rPr>
              <a:t> </a:t>
            </a:r>
            <a:r>
              <a:rPr sz="2150" spc="50" dirty="0">
                <a:latin typeface="Arial MT"/>
                <a:cs typeface="Arial MT"/>
              </a:rPr>
              <a:t>0.856</a:t>
            </a:r>
            <a:r>
              <a:rPr sz="2150" spc="29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grams</a:t>
            </a:r>
            <a:r>
              <a:rPr sz="2150" spc="23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210" dirty="0">
                <a:latin typeface="Arial MT"/>
                <a:cs typeface="Arial MT"/>
              </a:rPr>
              <a:t> </a:t>
            </a:r>
            <a:r>
              <a:rPr sz="2150" spc="50" dirty="0">
                <a:latin typeface="Arial MT"/>
                <a:cs typeface="Arial MT"/>
              </a:rPr>
              <a:t>the </a:t>
            </a:r>
            <a:r>
              <a:rPr sz="2150" dirty="0">
                <a:latin typeface="Arial MT"/>
                <a:cs typeface="Arial MT"/>
              </a:rPr>
              <a:t>most</a:t>
            </a:r>
            <a:r>
              <a:rPr sz="2150" spc="34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common</a:t>
            </a:r>
            <a:r>
              <a:rPr sz="2150" spc="46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weight</a:t>
            </a:r>
            <a:r>
              <a:rPr sz="2150" spc="37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is</a:t>
            </a:r>
            <a:r>
              <a:rPr sz="2150" spc="27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approximately</a:t>
            </a:r>
            <a:r>
              <a:rPr sz="2150" dirty="0">
                <a:latin typeface="Arial MT"/>
                <a:cs typeface="Arial MT"/>
              </a:rPr>
              <a:t>	13.7</a:t>
            </a:r>
            <a:r>
              <a:rPr sz="2150" spc="39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grams,</a:t>
            </a:r>
            <a:r>
              <a:rPr sz="2150" spc="-30" dirty="0">
                <a:latin typeface="Arial MT"/>
                <a:cs typeface="Arial MT"/>
              </a:rPr>
              <a:t>  </a:t>
            </a:r>
            <a:r>
              <a:rPr sz="2150" spc="-10" dirty="0">
                <a:latin typeface="Arial MT"/>
                <a:cs typeface="Arial MT"/>
              </a:rPr>
              <a:t>which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3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2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3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16th</a:t>
            </a:r>
            <a:r>
              <a:rPr sz="2300" spc="30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ratio.</a:t>
            </a:r>
            <a:endParaRPr sz="2300" dirty="0">
              <a:latin typeface="Calibri"/>
              <a:cs typeface="Calibri"/>
            </a:endParaRPr>
          </a:p>
          <a:p>
            <a:pPr marL="351155" marR="5080" indent="-5080">
              <a:lnSpc>
                <a:spcPct val="73200"/>
              </a:lnSpc>
              <a:spcBef>
                <a:spcPts val="475"/>
              </a:spcBef>
            </a:pPr>
            <a:r>
              <a:rPr sz="2150" dirty="0">
                <a:latin typeface="Arial MT"/>
                <a:cs typeface="Arial MT"/>
              </a:rPr>
              <a:t>These</a:t>
            </a:r>
            <a:r>
              <a:rPr sz="2150" spc="3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weights</a:t>
            </a:r>
            <a:r>
              <a:rPr sz="2150" spc="3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were</a:t>
            </a:r>
            <a:r>
              <a:rPr sz="2150" spc="3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found</a:t>
            </a:r>
            <a:r>
              <a:rPr sz="2150" spc="28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in</a:t>
            </a:r>
            <a:r>
              <a:rPr sz="2150" spc="25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recent</a:t>
            </a:r>
            <a:r>
              <a:rPr sz="2150" spc="2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excavations</a:t>
            </a:r>
            <a:r>
              <a:rPr sz="2150" spc="375" dirty="0">
                <a:latin typeface="Arial MT"/>
                <a:cs typeface="Arial MT"/>
              </a:rPr>
              <a:t> </a:t>
            </a:r>
            <a:r>
              <a:rPr sz="2150" spc="75" dirty="0">
                <a:latin typeface="Arial MT"/>
                <a:cs typeface="Arial MT"/>
              </a:rPr>
              <a:t>at</a:t>
            </a:r>
            <a:r>
              <a:rPr sz="2150" spc="21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Harappa </a:t>
            </a:r>
            <a:r>
              <a:rPr sz="2250" dirty="0">
                <a:latin typeface="Arial MT"/>
                <a:cs typeface="Arial MT"/>
              </a:rPr>
              <a:t>and</a:t>
            </a:r>
            <a:r>
              <a:rPr sz="2250" spc="5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may</a:t>
            </a:r>
            <a:r>
              <a:rPr sz="2250" spc="11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have</a:t>
            </a:r>
            <a:r>
              <a:rPr sz="2250" spc="50" dirty="0">
                <a:latin typeface="Arial MT"/>
                <a:cs typeface="Arial MT"/>
              </a:rPr>
              <a:t> </a:t>
            </a:r>
            <a:r>
              <a:rPr sz="2250" spc="-10" dirty="0">
                <a:latin typeface="Arial MT"/>
                <a:cs typeface="Arial MT"/>
              </a:rPr>
              <a:t>been</a:t>
            </a:r>
            <a:r>
              <a:rPr sz="2250" spc="3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used</a:t>
            </a:r>
            <a:r>
              <a:rPr sz="2250" spc="114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for</a:t>
            </a:r>
            <a:r>
              <a:rPr sz="2250" spc="-1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controlling</a:t>
            </a:r>
            <a:r>
              <a:rPr sz="2250" spc="160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trade</a:t>
            </a:r>
            <a:r>
              <a:rPr sz="2250" spc="5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and</a:t>
            </a:r>
            <a:r>
              <a:rPr sz="2250" spc="-5" dirty="0">
                <a:latin typeface="Arial MT"/>
                <a:cs typeface="Arial MT"/>
              </a:rPr>
              <a:t> </a:t>
            </a:r>
            <a:r>
              <a:rPr sz="2250" spc="-10" dirty="0">
                <a:latin typeface="Arial MT"/>
                <a:cs typeface="Arial MT"/>
              </a:rPr>
              <a:t>possibly </a:t>
            </a:r>
            <a:r>
              <a:rPr sz="2150" dirty="0">
                <a:latin typeface="Arial MT"/>
                <a:cs typeface="Arial MT"/>
              </a:rPr>
              <a:t>for</a:t>
            </a:r>
            <a:r>
              <a:rPr sz="2150" spc="34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collecting</a:t>
            </a:r>
            <a:r>
              <a:rPr sz="2150" spc="38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taxes.</a:t>
            </a:r>
            <a:endParaRPr sz="2150" dirty="0">
              <a:latin typeface="Arial MT"/>
              <a:cs typeface="Arial MT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561972" y="263217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21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5"/>
          <p:cNvGrpSpPr/>
          <p:nvPr/>
        </p:nvGrpSpPr>
        <p:grpSpPr>
          <a:xfrm>
            <a:off x="561972" y="2514600"/>
            <a:ext cx="137160" cy="128270"/>
            <a:chOff x="571500" y="3095625"/>
            <a:chExt cx="137160" cy="128270"/>
          </a:xfrm>
        </p:grpSpPr>
        <p:sp>
          <p:nvSpPr>
            <p:cNvPr id="18" name="object 6"/>
            <p:cNvSpPr/>
            <p:nvPr/>
          </p:nvSpPr>
          <p:spPr>
            <a:xfrm>
              <a:off x="571500" y="3095625"/>
              <a:ext cx="137160" cy="128270"/>
            </a:xfrm>
            <a:custGeom>
              <a:avLst/>
              <a:gdLst/>
              <a:ahLst/>
              <a:cxnLst/>
              <a:rect l="l" t="t" r="r" b="b"/>
              <a:pathLst>
                <a:path w="137159" h="128269">
                  <a:moveTo>
                    <a:pt x="0" y="10417"/>
                  </a:moveTo>
                  <a:lnTo>
                    <a:pt x="136921" y="10417"/>
                  </a:lnTo>
                </a:path>
                <a:path w="137159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/>
            <p:cNvSpPr/>
            <p:nvPr/>
          </p:nvSpPr>
          <p:spPr>
            <a:xfrm>
              <a:off x="698003" y="3095625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0429" y="441870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76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80429" y="4265414"/>
            <a:ext cx="154940" cy="163830"/>
            <a:chOff x="580429" y="4265414"/>
            <a:chExt cx="154940" cy="163830"/>
          </a:xfrm>
        </p:grpSpPr>
        <p:sp>
          <p:nvSpPr>
            <p:cNvPr id="5" name="object 5"/>
            <p:cNvSpPr/>
            <p:nvPr/>
          </p:nvSpPr>
          <p:spPr>
            <a:xfrm>
              <a:off x="580429" y="4265414"/>
              <a:ext cx="154940" cy="163830"/>
            </a:xfrm>
            <a:custGeom>
              <a:avLst/>
              <a:gdLst/>
              <a:ahLst/>
              <a:cxnLst/>
              <a:rect l="l" t="t" r="r" b="b"/>
              <a:pathLst>
                <a:path w="154940" h="163829">
                  <a:moveTo>
                    <a:pt x="0" y="10417"/>
                  </a:moveTo>
                  <a:lnTo>
                    <a:pt x="154781" y="10417"/>
                  </a:lnTo>
                </a:path>
                <a:path w="154940" h="163829">
                  <a:moveTo>
                    <a:pt x="10417" y="16371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7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792" y="4265414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16371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7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80429" y="185588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80429" y="1711523"/>
            <a:ext cx="154940" cy="154940"/>
            <a:chOff x="580429" y="1711523"/>
            <a:chExt cx="154940" cy="154940"/>
          </a:xfrm>
        </p:grpSpPr>
        <p:sp>
          <p:nvSpPr>
            <p:cNvPr id="9" name="object 9"/>
            <p:cNvSpPr/>
            <p:nvPr/>
          </p:nvSpPr>
          <p:spPr>
            <a:xfrm>
              <a:off x="580429" y="1711523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4792" y="1711523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3321843"/>
            <a:ext cx="160734" cy="16073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8787" y="698450"/>
            <a:ext cx="508698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8890" algn="l"/>
              </a:tabLst>
            </a:pPr>
            <a:r>
              <a:rPr sz="3850" spc="270" dirty="0">
                <a:solidFill>
                  <a:srgbClr val="8E8C00"/>
                </a:solidFill>
              </a:rPr>
              <a:t>Harappan</a:t>
            </a:r>
            <a:r>
              <a:rPr sz="3850" dirty="0">
                <a:solidFill>
                  <a:srgbClr val="8E8C00"/>
                </a:solidFill>
              </a:rPr>
              <a:t>	</a:t>
            </a:r>
            <a:r>
              <a:rPr sz="3850" spc="-10" dirty="0"/>
              <a:t>Astronoiv›y</a:t>
            </a:r>
            <a:endParaRPr sz="3850"/>
          </a:p>
        </p:txBody>
      </p:sp>
      <p:sp>
        <p:nvSpPr>
          <p:cNvPr id="14" name="object 14"/>
          <p:cNvSpPr txBox="1"/>
          <p:nvPr/>
        </p:nvSpPr>
        <p:spPr>
          <a:xfrm>
            <a:off x="880787" y="1509066"/>
            <a:ext cx="76390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39845" algn="l"/>
                <a:tab pos="6439535" algn="l"/>
              </a:tabLst>
            </a:pPr>
            <a:r>
              <a:rPr sz="2750" dirty="0">
                <a:latin typeface="Arial MT"/>
                <a:cs typeface="Arial MT"/>
              </a:rPr>
              <a:t>Although</a:t>
            </a:r>
            <a:r>
              <a:rPr sz="2750" spc="1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the</a:t>
            </a:r>
            <a:r>
              <a:rPr sz="2750" spc="1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translation</a:t>
            </a:r>
            <a:r>
              <a:rPr sz="2750" dirty="0">
                <a:latin typeface="Arial MT"/>
                <a:cs typeface="Arial MT"/>
              </a:rPr>
              <a:t>	of</a:t>
            </a:r>
            <a:r>
              <a:rPr sz="2750" spc="15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the</a:t>
            </a:r>
            <a:r>
              <a:rPr sz="2750" spc="13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Harappan</a:t>
            </a:r>
            <a:r>
              <a:rPr sz="2750" dirty="0">
                <a:latin typeface="Arial MT"/>
                <a:cs typeface="Arial MT"/>
              </a:rPr>
              <a:t>	script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spc="-35" dirty="0">
                <a:latin typeface="Arial MT"/>
                <a:cs typeface="Arial MT"/>
              </a:rPr>
              <a:t>is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4149" y="1799282"/>
            <a:ext cx="766190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77820" algn="l"/>
                <a:tab pos="6040120" algn="l"/>
              </a:tabLst>
            </a:pPr>
            <a:r>
              <a:rPr sz="2750" dirty="0">
                <a:latin typeface="Calibri"/>
                <a:cs typeface="Calibri"/>
              </a:rPr>
              <a:t>still</a:t>
            </a:r>
            <a:r>
              <a:rPr sz="2750" spc="4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3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complete,</a:t>
            </a:r>
            <a:r>
              <a:rPr sz="2750" dirty="0">
                <a:latin typeface="Calibri"/>
                <a:cs typeface="Calibri"/>
              </a:rPr>
              <a:t>	there</a:t>
            </a:r>
            <a:r>
              <a:rPr sz="2750" spc="365" dirty="0">
                <a:latin typeface="Calibri"/>
                <a:cs typeface="Calibri"/>
              </a:rPr>
              <a:t> </a:t>
            </a:r>
            <a:r>
              <a:rPr sz="2750" spc="90" dirty="0">
                <a:latin typeface="Calibri"/>
                <a:cs typeface="Calibri"/>
              </a:rPr>
              <a:t>are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spc="40" dirty="0">
                <a:latin typeface="Calibri"/>
                <a:cs typeface="Calibri"/>
              </a:rPr>
              <a:t>numerous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indications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921" y="2093961"/>
            <a:ext cx="8231505" cy="2058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8615">
              <a:lnSpc>
                <a:spcPts val="3190"/>
              </a:lnSpc>
              <a:spcBef>
                <a:spcPts val="130"/>
              </a:spcBef>
              <a:tabLst>
                <a:tab pos="2835910" algn="l"/>
              </a:tabLst>
            </a:pPr>
            <a:r>
              <a:rPr sz="2750" dirty="0">
                <a:latin typeface="Arial MT"/>
                <a:cs typeface="Arial MT"/>
              </a:rPr>
              <a:t>that</a:t>
            </a:r>
            <a:r>
              <a:rPr sz="2750" spc="29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Harappans</a:t>
            </a:r>
            <a:r>
              <a:rPr sz="2750" dirty="0">
                <a:latin typeface="Arial MT"/>
                <a:cs typeface="Arial MT"/>
              </a:rPr>
              <a:t>	were</a:t>
            </a:r>
            <a:r>
              <a:rPr sz="2750" spc="3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well</a:t>
            </a:r>
            <a:r>
              <a:rPr sz="2750" spc="25" dirty="0">
                <a:latin typeface="Arial MT"/>
                <a:cs typeface="Arial MT"/>
              </a:rPr>
              <a:t> </a:t>
            </a:r>
            <a:r>
              <a:rPr sz="2750" spc="-30" dirty="0">
                <a:latin typeface="Arial MT"/>
                <a:cs typeface="Arial MT"/>
              </a:rPr>
              <a:t>versed</a:t>
            </a:r>
            <a:r>
              <a:rPr sz="2750" spc="3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in</a:t>
            </a:r>
            <a:r>
              <a:rPr sz="2750" spc="-5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astronomy.</a:t>
            </a:r>
            <a:endParaRPr sz="2750" dirty="0">
              <a:latin typeface="Arial MT"/>
              <a:cs typeface="Arial MT"/>
            </a:endParaRPr>
          </a:p>
          <a:p>
            <a:pPr marL="12700">
              <a:lnSpc>
                <a:spcPts val="2605"/>
              </a:lnSpc>
              <a:tabLst>
                <a:tab pos="337820" algn="l"/>
                <a:tab pos="2308860" algn="l"/>
              </a:tabLst>
            </a:pPr>
            <a:r>
              <a:rPr sz="2550" dirty="0">
                <a:solidFill>
                  <a:srgbClr val="596208"/>
                </a:solidFill>
                <a:latin typeface="Arial MT"/>
                <a:cs typeface="Arial MT"/>
              </a:rPr>
              <a:t>	</a:t>
            </a:r>
            <a:r>
              <a:rPr sz="2550" dirty="0">
                <a:latin typeface="Arial MT"/>
                <a:cs typeface="Arial MT"/>
              </a:rPr>
              <a:t>The</a:t>
            </a:r>
            <a:r>
              <a:rPr sz="2550" spc="260" dirty="0">
                <a:latin typeface="Arial MT"/>
                <a:cs typeface="Arial MT"/>
              </a:rPr>
              <a:t> </a:t>
            </a:r>
            <a:r>
              <a:rPr sz="2550" spc="55" dirty="0">
                <a:latin typeface="Arial MT"/>
                <a:cs typeface="Arial MT"/>
              </a:rPr>
              <a:t>straight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65" dirty="0">
                <a:latin typeface="Arial MT"/>
                <a:cs typeface="Arial MT"/>
              </a:rPr>
              <a:t>streets</a:t>
            </a:r>
            <a:r>
              <a:rPr sz="2550" spc="32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of</a:t>
            </a:r>
            <a:r>
              <a:rPr sz="2550" spc="290" dirty="0">
                <a:latin typeface="Arial MT"/>
                <a:cs typeface="Arial MT"/>
              </a:rPr>
              <a:t> </a:t>
            </a:r>
            <a:r>
              <a:rPr sz="2550" spc="75" dirty="0">
                <a:latin typeface="Arial MT"/>
                <a:cs typeface="Arial MT"/>
              </a:rPr>
              <a:t>the</a:t>
            </a:r>
            <a:r>
              <a:rPr sz="2550" spc="190" dirty="0">
                <a:latin typeface="Arial MT"/>
                <a:cs typeface="Arial MT"/>
              </a:rPr>
              <a:t> </a:t>
            </a:r>
            <a:r>
              <a:rPr sz="2550" spc="95" dirty="0">
                <a:latin typeface="Arial MT"/>
                <a:cs typeface="Arial MT"/>
              </a:rPr>
              <a:t>Indus</a:t>
            </a:r>
            <a:r>
              <a:rPr sz="2550" spc="390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cities</a:t>
            </a:r>
            <a:r>
              <a:rPr sz="2550" spc="320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are</a:t>
            </a:r>
            <a:r>
              <a:rPr sz="2550" spc="370" dirty="0">
                <a:latin typeface="Arial MT"/>
                <a:cs typeface="Arial MT"/>
              </a:rPr>
              <a:t> </a:t>
            </a:r>
            <a:r>
              <a:rPr sz="2550" spc="40" dirty="0">
                <a:latin typeface="Arial MT"/>
                <a:cs typeface="Arial MT"/>
              </a:rPr>
              <a:t>oriented</a:t>
            </a:r>
            <a:endParaRPr sz="2550" dirty="0">
              <a:latin typeface="Arial MT"/>
              <a:cs typeface="Arial MT"/>
            </a:endParaRPr>
          </a:p>
          <a:p>
            <a:pPr marL="349250">
              <a:lnSpc>
                <a:spcPts val="2395"/>
              </a:lnSpc>
              <a:tabLst>
                <a:tab pos="3594100" algn="l"/>
              </a:tabLst>
            </a:pPr>
            <a:r>
              <a:rPr sz="2500" spc="85" dirty="0">
                <a:latin typeface="Arial MT"/>
                <a:cs typeface="Arial MT"/>
              </a:rPr>
              <a:t>towards</a:t>
            </a:r>
            <a:r>
              <a:rPr sz="2500" spc="16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tlae</a:t>
            </a:r>
            <a:r>
              <a:rPr sz="2500" spc="175" dirty="0">
                <a:latin typeface="Arial MT"/>
                <a:cs typeface="Arial MT"/>
              </a:rPr>
              <a:t> </a:t>
            </a:r>
            <a:r>
              <a:rPr sz="2500" spc="40" dirty="0">
                <a:latin typeface="Arial MT"/>
                <a:cs typeface="Arial MT"/>
              </a:rPr>
              <a:t>cardinal</a:t>
            </a:r>
            <a:r>
              <a:rPr sz="2500" dirty="0">
                <a:latin typeface="Arial MT"/>
                <a:cs typeface="Arial MT"/>
              </a:rPr>
              <a:t>	</a:t>
            </a:r>
            <a:r>
              <a:rPr sz="2500" spc="55" dirty="0">
                <a:latin typeface="Arial MT"/>
                <a:cs typeface="Arial MT"/>
              </a:rPr>
              <a:t>directions.</a:t>
            </a:r>
            <a:endParaRPr sz="2500" dirty="0">
              <a:latin typeface="Arial MT"/>
              <a:cs typeface="Arial MT"/>
            </a:endParaRPr>
          </a:p>
          <a:p>
            <a:pPr marL="345440" marR="5080" indent="-6350">
              <a:lnSpc>
                <a:spcPct val="71000"/>
              </a:lnSpc>
              <a:spcBef>
                <a:spcPts val="750"/>
              </a:spcBef>
              <a:tabLst>
                <a:tab pos="1271270" algn="l"/>
                <a:tab pos="2445385" algn="l"/>
                <a:tab pos="2683510" algn="l"/>
                <a:tab pos="4563110" algn="l"/>
                <a:tab pos="4900295" algn="l"/>
                <a:tab pos="6975475" algn="l"/>
                <a:tab pos="7330440" algn="l"/>
              </a:tabLst>
            </a:pPr>
            <a:r>
              <a:rPr sz="2900" spc="-10" dirty="0">
                <a:latin typeface="Calibri"/>
                <a:cs typeface="Calibri"/>
              </a:rPr>
              <a:t>Astronomical</a:t>
            </a:r>
            <a:r>
              <a:rPr sz="2900" dirty="0">
                <a:latin typeface="Calibri"/>
                <a:cs typeface="Calibri"/>
              </a:rPr>
              <a:t>	evidence</a:t>
            </a:r>
            <a:r>
              <a:rPr sz="2900" spc="23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dates</a:t>
            </a:r>
            <a:r>
              <a:rPr sz="2900" spc="20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1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compilation</a:t>
            </a:r>
            <a:r>
              <a:rPr sz="2900" dirty="0">
                <a:latin typeface="Calibri"/>
                <a:cs typeface="Calibri"/>
              </a:rPr>
              <a:t>	of</a:t>
            </a:r>
            <a:r>
              <a:rPr sz="2900" spc="95" dirty="0">
                <a:latin typeface="Calibri"/>
                <a:cs typeface="Calibri"/>
              </a:rPr>
              <a:t> </a:t>
            </a:r>
            <a:r>
              <a:rPr sz="2900" spc="-55" dirty="0">
                <a:latin typeface="Calibri"/>
                <a:cs typeface="Calibri"/>
              </a:rPr>
              <a:t>the </a:t>
            </a:r>
            <a:r>
              <a:rPr sz="2550" spc="-10" dirty="0">
                <a:latin typeface="Arial MT"/>
                <a:cs typeface="Arial MT"/>
              </a:rPr>
              <a:t>Vedic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-10" dirty="0">
                <a:latin typeface="Arial MT"/>
                <a:cs typeface="Arial MT"/>
              </a:rPr>
              <a:t>calendar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90" dirty="0">
                <a:latin typeface="Arial MT"/>
                <a:cs typeface="Arial MT"/>
              </a:rPr>
              <a:t>at</a:t>
            </a:r>
            <a:r>
              <a:rPr sz="2550" spc="32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around</a:t>
            </a:r>
            <a:r>
              <a:rPr sz="2550" spc="480" dirty="0">
                <a:latin typeface="Arial MT"/>
                <a:cs typeface="Arial MT"/>
              </a:rPr>
              <a:t> </a:t>
            </a:r>
            <a:r>
              <a:rPr sz="2550" spc="50" dirty="0">
                <a:latin typeface="Arial MT"/>
                <a:cs typeface="Arial MT"/>
              </a:rPr>
              <a:t>the</a:t>
            </a:r>
            <a:r>
              <a:rPr sz="2550" dirty="0">
                <a:latin typeface="Arial MT"/>
                <a:cs typeface="Arial MT"/>
              </a:rPr>
              <a:t>	23rd</a:t>
            </a:r>
            <a:r>
              <a:rPr sz="2550" spc="440" dirty="0">
                <a:latin typeface="Arial MT"/>
                <a:cs typeface="Arial MT"/>
              </a:rPr>
              <a:t> </a:t>
            </a:r>
            <a:r>
              <a:rPr sz="2550" spc="60" dirty="0">
                <a:latin typeface="Arial MT"/>
                <a:cs typeface="Arial MT"/>
              </a:rPr>
              <a:t>century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-10" dirty="0">
                <a:latin typeface="Arial MT"/>
                <a:cs typeface="Arial MT"/>
              </a:rPr>
              <a:t>B.C.,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3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105" dirty="0">
                <a:latin typeface="Calibri"/>
                <a:cs typeface="Calibri"/>
              </a:rPr>
              <a:t>Indus</a:t>
            </a:r>
            <a:r>
              <a:rPr sz="2800" spc="3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civilization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flourished.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7372" y="4067423"/>
            <a:ext cx="68383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95" dirty="0">
                <a:latin typeface="Calibri"/>
                <a:cs typeface="Calibri"/>
              </a:rPr>
              <a:t>Like</a:t>
            </a:r>
            <a:r>
              <a:rPr sz="2750" spc="3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3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urban</a:t>
            </a:r>
            <a:r>
              <a:rPr sz="2750" spc="395" dirty="0">
                <a:latin typeface="Calibri"/>
                <a:cs typeface="Calibri"/>
              </a:rPr>
              <a:t> </a:t>
            </a:r>
            <a:r>
              <a:rPr sz="2750" spc="80" dirty="0">
                <a:latin typeface="Calibri"/>
                <a:cs typeface="Calibri"/>
              </a:rPr>
              <a:t>civilizations,</a:t>
            </a:r>
            <a:r>
              <a:rPr sz="2750" spc="3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undoubtedly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3347" y="4355901"/>
            <a:ext cx="756856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40685" algn="l"/>
              </a:tabLst>
            </a:pPr>
            <a:r>
              <a:rPr sz="2800" spc="-100" dirty="0">
                <a:latin typeface="Arial MT"/>
                <a:cs typeface="Arial MT"/>
              </a:rPr>
              <a:t>needed</a:t>
            </a:r>
            <a:r>
              <a:rPr sz="2800" spc="80" dirty="0">
                <a:latin typeface="Arial MT"/>
                <a:cs typeface="Arial MT"/>
              </a:rPr>
              <a:t> </a:t>
            </a:r>
            <a:r>
              <a:rPr sz="2800" spc="-300" dirty="0">
                <a:latin typeface="Arial MT"/>
                <a:cs typeface="Arial MT"/>
              </a:rPr>
              <a:t>a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calendar</a:t>
            </a:r>
            <a:r>
              <a:rPr sz="2800" dirty="0">
                <a:latin typeface="Arial MT"/>
                <a:cs typeface="Arial MT"/>
              </a:rPr>
              <a:t>	that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30" dirty="0">
                <a:latin typeface="Arial MT"/>
                <a:cs typeface="Arial MT"/>
              </a:rPr>
              <a:t>adjusted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lunar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and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086" y="4681586"/>
            <a:ext cx="2543810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dirty="0">
                <a:latin typeface="Arial MT"/>
                <a:cs typeface="Arial MT"/>
              </a:rPr>
              <a:t>solar</a:t>
            </a:r>
            <a:r>
              <a:rPr sz="2550" spc="445" dirty="0">
                <a:latin typeface="Arial MT"/>
                <a:cs typeface="Arial MT"/>
              </a:rPr>
              <a:t> </a:t>
            </a:r>
            <a:r>
              <a:rPr sz="2550" spc="45" dirty="0">
                <a:latin typeface="Arial MT"/>
                <a:cs typeface="Arial MT"/>
              </a:rPr>
              <a:t>transitions.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24" name="object 4"/>
          <p:cNvSpPr/>
          <p:nvPr/>
        </p:nvSpPr>
        <p:spPr>
          <a:xfrm>
            <a:off x="577212" y="273250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21" y="0"/>
                </a:lnTo>
              </a:path>
            </a:pathLst>
          </a:custGeom>
          <a:ln w="20835">
            <a:solidFill>
              <a:srgbClr val="64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5"/>
          <p:cNvGrpSpPr/>
          <p:nvPr/>
        </p:nvGrpSpPr>
        <p:grpSpPr>
          <a:xfrm>
            <a:off x="577212" y="2614930"/>
            <a:ext cx="137160" cy="128270"/>
            <a:chOff x="571500" y="3095625"/>
            <a:chExt cx="137160" cy="128270"/>
          </a:xfrm>
        </p:grpSpPr>
        <p:sp>
          <p:nvSpPr>
            <p:cNvPr id="26" name="object 6"/>
            <p:cNvSpPr/>
            <p:nvPr/>
          </p:nvSpPr>
          <p:spPr>
            <a:xfrm>
              <a:off x="571500" y="3095625"/>
              <a:ext cx="137160" cy="128270"/>
            </a:xfrm>
            <a:custGeom>
              <a:avLst/>
              <a:gdLst/>
              <a:ahLst/>
              <a:cxnLst/>
              <a:rect l="l" t="t" r="r" b="b"/>
              <a:pathLst>
                <a:path w="137159" h="128269">
                  <a:moveTo>
                    <a:pt x="0" y="10417"/>
                  </a:moveTo>
                  <a:lnTo>
                    <a:pt x="136921" y="10417"/>
                  </a:lnTo>
                </a:path>
                <a:path w="137159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698003" y="3095625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171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5976" y="1759148"/>
            <a:ext cx="3812976" cy="37772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4713386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06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4595812"/>
            <a:ext cx="128270" cy="128270"/>
            <a:chOff x="571500" y="4595812"/>
            <a:chExt cx="128270" cy="128270"/>
          </a:xfrm>
        </p:grpSpPr>
        <p:sp>
          <p:nvSpPr>
            <p:cNvPr id="6" name="object 6"/>
            <p:cNvSpPr/>
            <p:nvPr/>
          </p:nvSpPr>
          <p:spPr>
            <a:xfrm>
              <a:off x="571500" y="4595812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0417"/>
                  </a:moveTo>
                  <a:lnTo>
                    <a:pt x="127992" y="10417"/>
                  </a:lnTo>
                </a:path>
                <a:path w="128270" h="128270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074" y="4595812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1500" y="184695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06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1500" y="1729383"/>
            <a:ext cx="128270" cy="128270"/>
            <a:chOff x="571500" y="1729383"/>
            <a:chExt cx="128270" cy="128270"/>
          </a:xfrm>
        </p:grpSpPr>
        <p:sp>
          <p:nvSpPr>
            <p:cNvPr id="10" name="object 10"/>
            <p:cNvSpPr/>
            <p:nvPr/>
          </p:nvSpPr>
          <p:spPr>
            <a:xfrm>
              <a:off x="571500" y="1729383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0" y="10417"/>
                  </a:moveTo>
                  <a:lnTo>
                    <a:pt x="127992" y="10417"/>
                  </a:lnTo>
                </a:path>
                <a:path w="128270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074" y="1729383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570" y="2893218"/>
            <a:ext cx="142875" cy="1339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429" y="857250"/>
            <a:ext cx="2241351" cy="36611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74019" y="1582489"/>
            <a:ext cx="3545840" cy="2878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6510" marR="189865" indent="-4445">
              <a:lnSpc>
                <a:spcPct val="84800"/>
              </a:lnSpc>
              <a:spcBef>
                <a:spcPts val="480"/>
              </a:spcBef>
            </a:pP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This</a:t>
            </a:r>
            <a:r>
              <a:rPr sz="2100" spc="1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60" dirty="0">
                <a:solidFill>
                  <a:srgbClr val="000000"/>
                </a:solidFill>
                <a:latin typeface="Arial MT"/>
                <a:cs typeface="Arial MT"/>
              </a:rPr>
              <a:t>unicorn</a:t>
            </a:r>
            <a:r>
              <a:rPr sz="2100" spc="2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seal</a:t>
            </a:r>
            <a:r>
              <a:rPr sz="2100" spc="3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was</a:t>
            </a:r>
            <a:r>
              <a:rPr sz="2100" spc="2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also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discovered</a:t>
            </a:r>
            <a:r>
              <a:rPr sz="2150" spc="50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during</a:t>
            </a:r>
            <a:r>
              <a:rPr sz="2150" spc="3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2150" spc="3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20" dirty="0">
                <a:solidFill>
                  <a:srgbClr val="000000"/>
                </a:solidFill>
                <a:latin typeface="Arial MT"/>
                <a:cs typeface="Arial MT"/>
              </a:rPr>
              <a:t>late </a:t>
            </a:r>
            <a:r>
              <a:rPr sz="2100" spc="110" dirty="0">
                <a:solidFill>
                  <a:srgbClr val="000000"/>
                </a:solidFill>
                <a:latin typeface="Arial MT"/>
                <a:cs typeface="Arial MT"/>
              </a:rPr>
              <a:t>1927-</a:t>
            </a:r>
            <a:r>
              <a:rPr sz="2100" spc="125" dirty="0">
                <a:solidFill>
                  <a:srgbClr val="000000"/>
                </a:solidFill>
                <a:latin typeface="Arial MT"/>
                <a:cs typeface="Arial MT"/>
              </a:rPr>
              <a:t>31</a:t>
            </a:r>
            <a:r>
              <a:rPr sz="2100" spc="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50" dirty="0">
                <a:solidFill>
                  <a:srgbClr val="000000"/>
                </a:solidFill>
                <a:latin typeface="Arial MT"/>
                <a:cs typeface="Arial MT"/>
              </a:rPr>
              <a:t>excavations</a:t>
            </a:r>
            <a:r>
              <a:rPr sz="2100" spc="3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5" dirty="0">
                <a:solidFill>
                  <a:srgbClr val="000000"/>
                </a:solidFill>
                <a:latin typeface="Arial MT"/>
                <a:cs typeface="Arial MT"/>
              </a:rPr>
              <a:t>at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Mohenjo-</a:t>
            </a:r>
            <a:r>
              <a:rPr sz="2150" spc="-10" dirty="0">
                <a:solidFill>
                  <a:srgbClr val="000000"/>
                </a:solidFill>
                <a:latin typeface="Arial MT"/>
                <a:cs typeface="Arial MT"/>
              </a:rPr>
              <a:t>Daro.</a:t>
            </a:r>
            <a:endParaRPr sz="2150">
              <a:latin typeface="Arial MT"/>
              <a:cs typeface="Arial MT"/>
            </a:endParaRPr>
          </a:p>
          <a:p>
            <a:pPr marL="18415" marR="5080" indent="-4445">
              <a:lnSpc>
                <a:spcPct val="84500"/>
              </a:lnSpc>
              <a:spcBef>
                <a:spcPts val="459"/>
              </a:spcBef>
              <a:tabLst>
                <a:tab pos="1996439" algn="l"/>
              </a:tabLst>
            </a:pP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One</a:t>
            </a:r>
            <a:r>
              <a:rPr sz="2150" spc="2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theory</a:t>
            </a:r>
            <a:r>
              <a:rPr sz="2150" spc="3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holds</a:t>
            </a:r>
            <a:r>
              <a:rPr sz="2150" spc="25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95" dirty="0">
                <a:solidFill>
                  <a:srgbClr val="000000"/>
                </a:solidFill>
                <a:latin typeface="Arial MT"/>
                <a:cs typeface="Arial MT"/>
              </a:rPr>
              <a:t>that</a:t>
            </a:r>
            <a:r>
              <a:rPr sz="2150" spc="2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25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2100" spc="65" dirty="0">
                <a:solidFill>
                  <a:srgbClr val="000000"/>
                </a:solidFill>
                <a:latin typeface="Arial MT"/>
                <a:cs typeface="Arial MT"/>
              </a:rPr>
              <a:t>bull</a:t>
            </a:r>
            <a:r>
              <a:rPr sz="2100" spc="22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50" dirty="0">
                <a:solidFill>
                  <a:srgbClr val="000000"/>
                </a:solidFill>
                <a:latin typeface="Arial MT"/>
                <a:cs typeface="Arial MT"/>
              </a:rPr>
              <a:t>actually</a:t>
            </a:r>
            <a:r>
              <a:rPr sz="2100" spc="3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has</a:t>
            </a:r>
            <a:r>
              <a:rPr sz="2100" spc="2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70" dirty="0">
                <a:solidFill>
                  <a:srgbClr val="000000"/>
                </a:solidFill>
                <a:latin typeface="Arial MT"/>
                <a:cs typeface="Arial MT"/>
              </a:rPr>
              <a:t>two</a:t>
            </a:r>
            <a:r>
              <a:rPr sz="2100" spc="2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60" dirty="0">
                <a:solidFill>
                  <a:srgbClr val="000000"/>
                </a:solidFill>
                <a:latin typeface="Arial MT"/>
                <a:cs typeface="Arial MT"/>
              </a:rPr>
              <a:t>horns, </a:t>
            </a:r>
            <a:r>
              <a:rPr sz="2150" spc="55" dirty="0">
                <a:solidFill>
                  <a:srgbClr val="000000"/>
                </a:solidFill>
                <a:latin typeface="Arial MT"/>
                <a:cs typeface="Arial MT"/>
              </a:rPr>
              <a:t>but</a:t>
            </a:r>
            <a:r>
              <a:rPr sz="2150" spc="1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95" dirty="0">
                <a:solidFill>
                  <a:srgbClr val="000000"/>
                </a:solidFill>
                <a:latin typeface="Arial MT"/>
                <a:cs typeface="Arial MT"/>
              </a:rPr>
              <a:t>that</a:t>
            </a:r>
            <a:r>
              <a:rPr sz="2150" spc="1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these</a:t>
            </a:r>
            <a:r>
              <a:rPr sz="2150" spc="2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have</a:t>
            </a:r>
            <a:r>
              <a:rPr sz="2150" spc="1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20" dirty="0">
                <a:solidFill>
                  <a:srgbClr val="000000"/>
                </a:solidFill>
                <a:latin typeface="Arial MT"/>
                <a:cs typeface="Arial MT"/>
              </a:rPr>
              <a:t>been </a:t>
            </a:r>
            <a:r>
              <a:rPr sz="2100" spc="55" dirty="0">
                <a:solidFill>
                  <a:srgbClr val="000000"/>
                </a:solidFill>
                <a:latin typeface="Arial MT"/>
                <a:cs typeface="Arial MT"/>
              </a:rPr>
              <a:t>stylized</a:t>
            </a:r>
            <a:r>
              <a:rPr sz="2100" spc="2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85" dirty="0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sz="2100" spc="2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one</a:t>
            </a:r>
            <a:r>
              <a:rPr sz="2100" spc="2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because</a:t>
            </a:r>
            <a:r>
              <a:rPr sz="2100" spc="2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2150" spc="2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000000"/>
                </a:solidFill>
                <a:latin typeface="Arial MT"/>
                <a:cs typeface="Arial MT"/>
              </a:rPr>
              <a:t>complexity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	of</a:t>
            </a:r>
            <a:r>
              <a:rPr sz="2150" spc="1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000000"/>
                </a:solidFill>
                <a:latin typeface="Arial MT"/>
                <a:cs typeface="Arial MT"/>
              </a:rPr>
              <a:t>depicting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three</a:t>
            </a:r>
            <a:r>
              <a:rPr sz="2150" spc="3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000000"/>
                </a:solidFill>
                <a:latin typeface="Arial MT"/>
                <a:cs typeface="Arial MT"/>
              </a:rPr>
              <a:t>dimensions.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775" y="4448919"/>
            <a:ext cx="3559175" cy="19958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5240" marR="5080" indent="-3175">
              <a:lnSpc>
                <a:spcPct val="83900"/>
              </a:lnSpc>
              <a:spcBef>
                <a:spcPts val="505"/>
              </a:spcBef>
            </a:pPr>
            <a:r>
              <a:rPr sz="2100" dirty="0">
                <a:latin typeface="Arial MT"/>
                <a:cs typeface="Arial MT"/>
              </a:rPr>
              <a:t>However</a:t>
            </a:r>
            <a:r>
              <a:rPr sz="2100" spc="484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5" dirty="0">
                <a:latin typeface="Arial MT"/>
                <a:cs typeface="Arial MT"/>
              </a:rPr>
              <a:t>  </a:t>
            </a:r>
            <a:r>
              <a:rPr sz="2100" spc="65" dirty="0">
                <a:latin typeface="Arial MT"/>
                <a:cs typeface="Arial MT"/>
              </a:rPr>
              <a:t>manufacturing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16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design</a:t>
            </a:r>
            <a:r>
              <a:rPr sz="2150" spc="26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process</a:t>
            </a:r>
            <a:r>
              <a:rPr sz="2150" spc="18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behind </a:t>
            </a:r>
            <a:r>
              <a:rPr sz="2150" dirty="0">
                <a:latin typeface="Arial MT"/>
                <a:cs typeface="Arial MT"/>
              </a:rPr>
              <a:t>seals</a:t>
            </a:r>
            <a:r>
              <a:rPr sz="2150" spc="12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was</a:t>
            </a:r>
            <a:r>
              <a:rPr sz="2150" spc="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so</a:t>
            </a:r>
            <a:r>
              <a:rPr sz="2150" spc="6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sophisticated </a:t>
            </a:r>
            <a:r>
              <a:rPr sz="2150" spc="75" dirty="0">
                <a:latin typeface="Arial MT"/>
                <a:cs typeface="Arial MT"/>
              </a:rPr>
              <a:t>that</a:t>
            </a:r>
            <a:r>
              <a:rPr sz="2150" spc="25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28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depiction</a:t>
            </a:r>
            <a:r>
              <a:rPr sz="2150" spc="41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of</a:t>
            </a:r>
            <a:r>
              <a:rPr sz="2150" spc="254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three </a:t>
            </a:r>
            <a:r>
              <a:rPr sz="2150" dirty="0">
                <a:latin typeface="Arial MT"/>
                <a:cs typeface="Arial MT"/>
              </a:rPr>
              <a:t>dimensions</a:t>
            </a:r>
            <a:r>
              <a:rPr sz="2150" spc="44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mig</a:t>
            </a:r>
            <a:r>
              <a:rPr sz="2150" spc="-390" dirty="0">
                <a:latin typeface="Arial MT"/>
                <a:cs typeface="Arial MT"/>
              </a:rPr>
              <a:t> </a:t>
            </a:r>
            <a:r>
              <a:rPr sz="2150" spc="75" dirty="0">
                <a:latin typeface="Arial MT"/>
                <a:cs typeface="Arial MT"/>
              </a:rPr>
              <a:t>ht</a:t>
            </a:r>
            <a:r>
              <a:rPr sz="2150" spc="265" dirty="0">
                <a:latin typeface="Arial MT"/>
                <a:cs typeface="Arial MT"/>
              </a:rPr>
              <a:t> </a:t>
            </a:r>
            <a:r>
              <a:rPr sz="2150" spc="30" dirty="0">
                <a:latin typeface="Arial MT"/>
                <a:cs typeface="Arial MT"/>
              </a:rPr>
              <a:t>not </a:t>
            </a:r>
            <a:r>
              <a:rPr sz="2100" dirty="0">
                <a:latin typeface="Arial MT"/>
                <a:cs typeface="Arial MT"/>
              </a:rPr>
              <a:t>necessarily</a:t>
            </a:r>
            <a:r>
              <a:rPr sz="2100" spc="-15" dirty="0">
                <a:latin typeface="Arial MT"/>
                <a:cs typeface="Arial MT"/>
              </a:rPr>
              <a:t>  </a:t>
            </a:r>
            <a:r>
              <a:rPr sz="2100" spc="50" dirty="0">
                <a:latin typeface="Arial MT"/>
                <a:cs typeface="Arial MT"/>
              </a:rPr>
              <a:t>have</a:t>
            </a:r>
            <a:r>
              <a:rPr sz="2100" spc="3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been</a:t>
            </a:r>
            <a:r>
              <a:rPr sz="2100" spc="39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a </a:t>
            </a:r>
            <a:r>
              <a:rPr sz="2200" spc="-10" dirty="0">
                <a:latin typeface="Arial MT"/>
                <a:cs typeface="Arial MT"/>
              </a:rPr>
              <a:t>problem.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710" y="2830710"/>
            <a:ext cx="6161483" cy="34915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1873746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46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1756171"/>
            <a:ext cx="128270" cy="128270"/>
            <a:chOff x="571500" y="1756171"/>
            <a:chExt cx="128270" cy="128270"/>
          </a:xfrm>
        </p:grpSpPr>
        <p:sp>
          <p:nvSpPr>
            <p:cNvPr id="6" name="object 6"/>
            <p:cNvSpPr/>
            <p:nvPr/>
          </p:nvSpPr>
          <p:spPr>
            <a:xfrm>
              <a:off x="571500" y="1756171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0" y="10417"/>
                  </a:moveTo>
                  <a:lnTo>
                    <a:pt x="127992" y="10417"/>
                  </a:lnTo>
                </a:path>
                <a:path w="128270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074" y="1756171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289" y="848320"/>
            <a:ext cx="1785937" cy="36611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2102" y="1599604"/>
            <a:ext cx="7669530" cy="9740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1270">
              <a:lnSpc>
                <a:spcPts val="2390"/>
              </a:lnSpc>
              <a:spcBef>
                <a:spcPts val="434"/>
              </a:spcBef>
            </a:pPr>
            <a:r>
              <a:rPr sz="2250" spc="-45" dirty="0">
                <a:solidFill>
                  <a:srgbClr val="000000"/>
                </a:solidFill>
                <a:latin typeface="Arial MT"/>
                <a:cs typeface="Arial MT"/>
              </a:rPr>
              <a:t>These</a:t>
            </a:r>
            <a:r>
              <a:rPr sz="225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dirty="0">
                <a:solidFill>
                  <a:srgbClr val="000000"/>
                </a:solidFill>
                <a:latin typeface="Arial MT"/>
                <a:cs typeface="Arial MT"/>
              </a:rPr>
              <a:t>egg</a:t>
            </a:r>
            <a:r>
              <a:rPr sz="2250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spc="-25" dirty="0">
                <a:solidFill>
                  <a:srgbClr val="000000"/>
                </a:solidFill>
                <a:latin typeface="Arial MT"/>
                <a:cs typeface="Arial MT"/>
              </a:rPr>
              <a:t>shaped</a:t>
            </a:r>
            <a:r>
              <a:rPr sz="2250" spc="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dirty="0">
                <a:solidFill>
                  <a:srgbClr val="000000"/>
                </a:solidFill>
                <a:latin typeface="Arial MT"/>
                <a:cs typeface="Arial MT"/>
              </a:rPr>
              <a:t>whistles</a:t>
            </a:r>
            <a:r>
              <a:rPr sz="2250" spc="-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dirty="0">
                <a:solidFill>
                  <a:srgbClr val="000000"/>
                </a:solidFill>
                <a:latin typeface="Arial MT"/>
                <a:cs typeface="Arial MT"/>
              </a:rPr>
              <a:t>may</a:t>
            </a:r>
            <a:r>
              <a:rPr sz="2250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dirty="0">
                <a:solidFill>
                  <a:srgbClr val="000000"/>
                </a:solidFill>
                <a:latin typeface="Arial MT"/>
                <a:cs typeface="Arial MT"/>
              </a:rPr>
              <a:t>have</a:t>
            </a:r>
            <a:r>
              <a:rPr sz="225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spc="-10" dirty="0">
                <a:solidFill>
                  <a:srgbClr val="000000"/>
                </a:solidFill>
                <a:latin typeface="Arial MT"/>
                <a:cs typeface="Arial MT"/>
              </a:rPr>
              <a:t>been</a:t>
            </a:r>
            <a:r>
              <a:rPr sz="22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spc="-10" dirty="0">
                <a:solidFill>
                  <a:srgbClr val="000000"/>
                </a:solidFill>
                <a:latin typeface="Arial MT"/>
                <a:cs typeface="Arial MT"/>
              </a:rPr>
              <a:t>used</a:t>
            </a:r>
            <a:r>
              <a:rPr sz="2250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dirty="0">
                <a:solidFill>
                  <a:srgbClr val="000000"/>
                </a:solidFill>
                <a:latin typeface="Arial MT"/>
                <a:cs typeface="Arial MT"/>
              </a:rPr>
              <a:t>for</a:t>
            </a:r>
            <a:r>
              <a:rPr sz="225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250" spc="-10" dirty="0">
                <a:solidFill>
                  <a:srgbClr val="000000"/>
                </a:solidFill>
                <a:latin typeface="Arial MT"/>
                <a:cs typeface="Arial MT"/>
              </a:rPr>
              <a:t>music,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300" spc="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tradition</a:t>
            </a:r>
            <a:r>
              <a:rPr sz="2300" spc="1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that</a:t>
            </a:r>
            <a:r>
              <a:rPr sz="2300" spc="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sz="2300" spc="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still</a:t>
            </a:r>
            <a:r>
              <a:rPr sz="2300" spc="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present</a:t>
            </a:r>
            <a:r>
              <a:rPr sz="2300" spc="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2300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rural</a:t>
            </a:r>
            <a:r>
              <a:rPr sz="23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20" dirty="0">
                <a:solidFill>
                  <a:srgbClr val="000000"/>
                </a:solidFill>
                <a:latin typeface="Arial MT"/>
                <a:cs typeface="Arial MT"/>
              </a:rPr>
              <a:t>areas</a:t>
            </a:r>
            <a:r>
              <a:rPr sz="2300" spc="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300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55" dirty="0">
                <a:solidFill>
                  <a:srgbClr val="000000"/>
                </a:solidFill>
                <a:latin typeface="Arial MT"/>
                <a:cs typeface="Arial MT"/>
              </a:rPr>
              <a:t>Pakistan</a:t>
            </a:r>
            <a:r>
              <a:rPr sz="2300" spc="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spc="-25" dirty="0">
                <a:solidFill>
                  <a:srgbClr val="000000"/>
                </a:solidFill>
                <a:latin typeface="Arial MT"/>
                <a:cs typeface="Arial MT"/>
              </a:rPr>
              <a:t>and </a:t>
            </a:r>
            <a:r>
              <a:rPr sz="2200" spc="-10" dirty="0">
                <a:solidFill>
                  <a:srgbClr val="000000"/>
                </a:solidFill>
                <a:latin typeface="Arial MT"/>
                <a:cs typeface="Arial MT"/>
              </a:rPr>
              <a:t>India.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332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903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0953" y="2446733"/>
            <a:ext cx="5027414" cy="42058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0429" y="192732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80429" y="1782960"/>
            <a:ext cx="154940" cy="154940"/>
            <a:chOff x="580429" y="1782960"/>
            <a:chExt cx="154940" cy="154940"/>
          </a:xfrm>
        </p:grpSpPr>
        <p:sp>
          <p:nvSpPr>
            <p:cNvPr id="6" name="object 6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0212" y="1578768"/>
            <a:ext cx="494030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100" dirty="0">
                <a:solidFill>
                  <a:srgbClr val="000000"/>
                </a:solidFill>
                <a:latin typeface="Arial MT"/>
                <a:cs typeface="Arial MT"/>
              </a:rPr>
              <a:t>Copper</a:t>
            </a:r>
            <a:r>
              <a:rPr sz="28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00"/>
                </a:solidFill>
                <a:latin typeface="Arial MT"/>
                <a:cs typeface="Arial MT"/>
              </a:rPr>
              <a:t>plate</a:t>
            </a:r>
            <a:r>
              <a:rPr sz="2800" spc="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00"/>
                </a:solidFill>
                <a:latin typeface="Arial MT"/>
                <a:cs typeface="Arial MT"/>
              </a:rPr>
              <a:t>with</a:t>
            </a:r>
            <a:r>
              <a:rPr sz="280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 MT"/>
                <a:cs typeface="Arial MT"/>
              </a:rPr>
              <a:t>vertical</a:t>
            </a:r>
            <a:r>
              <a:rPr sz="2800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spc="-45" dirty="0">
                <a:solidFill>
                  <a:srgbClr val="000000"/>
                </a:solidFill>
                <a:latin typeface="Arial MT"/>
                <a:cs typeface="Arial MT"/>
              </a:rPr>
              <a:t>sides.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8"/>
          <p:cNvSpPr txBox="1">
            <a:spLocks/>
          </p:cNvSpPr>
          <p:nvPr/>
        </p:nvSpPr>
        <p:spPr>
          <a:xfrm>
            <a:off x="538421" y="696714"/>
            <a:ext cx="65862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0795">
              <a:spcBef>
                <a:spcPts val="105"/>
              </a:spcBef>
            </a:pPr>
            <a:r>
              <a:rPr lang="en-IN" sz="3200" spc="90" dirty="0" smtClean="0">
                <a:solidFill>
                  <a:srgbClr val="959A15"/>
                </a:solidFill>
                <a:latin typeface="Times New Roman"/>
                <a:cs typeface="Times New Roman"/>
              </a:rPr>
              <a:t>Copper</a:t>
            </a:r>
            <a:endParaRPr lang="en-IN" spc="90" dirty="0">
              <a:solidFill>
                <a:srgbClr val="959A15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171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0929" y="1607343"/>
            <a:ext cx="2652116" cy="494704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4436566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46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4318991"/>
            <a:ext cx="128270" cy="128270"/>
            <a:chOff x="571500" y="4318991"/>
            <a:chExt cx="128270" cy="128270"/>
          </a:xfrm>
        </p:grpSpPr>
        <p:sp>
          <p:nvSpPr>
            <p:cNvPr id="6" name="object 6"/>
            <p:cNvSpPr/>
            <p:nvPr/>
          </p:nvSpPr>
          <p:spPr>
            <a:xfrm>
              <a:off x="571500" y="4318991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0417"/>
                  </a:moveTo>
                  <a:lnTo>
                    <a:pt x="127992" y="10417"/>
                  </a:lnTo>
                </a:path>
                <a:path w="128270" h="128270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074" y="4318991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1500" y="184695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2" y="0"/>
                </a:lnTo>
              </a:path>
            </a:pathLst>
          </a:custGeom>
          <a:ln w="20835">
            <a:solidFill>
              <a:srgbClr val="606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1500" y="1729383"/>
            <a:ext cx="128270" cy="128270"/>
            <a:chOff x="571500" y="1729383"/>
            <a:chExt cx="128270" cy="128270"/>
          </a:xfrm>
        </p:grpSpPr>
        <p:sp>
          <p:nvSpPr>
            <p:cNvPr id="10" name="object 10"/>
            <p:cNvSpPr/>
            <p:nvPr/>
          </p:nvSpPr>
          <p:spPr>
            <a:xfrm>
              <a:off x="571500" y="1729383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0" y="10417"/>
                  </a:moveTo>
                  <a:lnTo>
                    <a:pt x="127992" y="10417"/>
                  </a:lnTo>
                </a:path>
                <a:path w="128270" h="128269">
                  <a:moveTo>
                    <a:pt x="10417" y="12799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074" y="1729383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799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570" y="2893218"/>
            <a:ext cx="142875" cy="13394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77075" y="1582489"/>
            <a:ext cx="3093720" cy="1170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635">
              <a:lnSpc>
                <a:spcPct val="85900"/>
              </a:lnSpc>
              <a:spcBef>
                <a:spcPts val="455"/>
              </a:spcBef>
            </a:pP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Necklace</a:t>
            </a:r>
            <a:r>
              <a:rPr sz="2100" spc="3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90" dirty="0">
                <a:solidFill>
                  <a:srgbClr val="000000"/>
                </a:solidFill>
                <a:latin typeface="Arial MT"/>
                <a:cs typeface="Arial MT"/>
              </a:rPr>
              <a:t>from</a:t>
            </a:r>
            <a:r>
              <a:rPr sz="2100" spc="2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Arial MT"/>
                <a:cs typeface="Arial MT"/>
              </a:rPr>
              <a:t>Mohenjo-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Daro</a:t>
            </a:r>
            <a:r>
              <a:rPr sz="2150" spc="1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made</a:t>
            </a:r>
            <a:r>
              <a:rPr sz="2150" spc="25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75" dirty="0">
                <a:solidFill>
                  <a:srgbClr val="000000"/>
                </a:solidFill>
                <a:latin typeface="Arial MT"/>
                <a:cs typeface="Arial MT"/>
              </a:rPr>
              <a:t>from</a:t>
            </a:r>
            <a:r>
              <a:rPr sz="2150" spc="2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000000"/>
                </a:solidFill>
                <a:latin typeface="Arial MT"/>
                <a:cs typeface="Arial MT"/>
              </a:rPr>
              <a:t>gold, </a:t>
            </a:r>
            <a:r>
              <a:rPr sz="2100" spc="170" dirty="0">
                <a:solidFill>
                  <a:srgbClr val="000000"/>
                </a:solidFill>
                <a:latin typeface="Calibri"/>
                <a:cs typeface="Calibri"/>
              </a:rPr>
              <a:t>agate,</a:t>
            </a:r>
            <a:r>
              <a:rPr sz="21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spc="140" dirty="0">
                <a:solidFill>
                  <a:srgbClr val="000000"/>
                </a:solidFill>
                <a:latin typeface="Calibri"/>
                <a:cs typeface="Calibri"/>
              </a:rPr>
              <a:t>jasper,</a:t>
            </a:r>
            <a:r>
              <a:rPr sz="2100" spc="4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spc="90" dirty="0">
                <a:solidFill>
                  <a:srgbClr val="000000"/>
                </a:solidFill>
                <a:latin typeface="Calibri"/>
                <a:cs typeface="Calibri"/>
              </a:rPr>
              <a:t>steatite </a:t>
            </a:r>
            <a:r>
              <a:rPr sz="2050" spc="60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050" spc="2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50" spc="65" dirty="0">
                <a:solidFill>
                  <a:srgbClr val="000000"/>
                </a:solidFill>
                <a:latin typeface="Arial MT"/>
                <a:cs typeface="Arial MT"/>
              </a:rPr>
              <a:t>green</a:t>
            </a:r>
            <a:r>
              <a:rPr sz="2050" spc="3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50" spc="55" dirty="0">
                <a:solidFill>
                  <a:srgbClr val="000000"/>
                </a:solidFill>
                <a:latin typeface="Arial MT"/>
                <a:cs typeface="Arial MT"/>
              </a:rPr>
              <a:t>stone.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4019" y="2743348"/>
            <a:ext cx="3354070" cy="26073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7780" marR="5080" indent="-5715">
              <a:lnSpc>
                <a:spcPct val="83800"/>
              </a:lnSpc>
              <a:spcBef>
                <a:spcPts val="505"/>
              </a:spcBef>
            </a:pPr>
            <a:r>
              <a:rPr sz="2100" dirty="0">
                <a:latin typeface="Arial MT"/>
                <a:cs typeface="Arial MT"/>
              </a:rPr>
              <a:t>The</a:t>
            </a:r>
            <a:r>
              <a:rPr sz="2100" spc="3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gold</a:t>
            </a:r>
            <a:r>
              <a:rPr sz="2100" spc="2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beads</a:t>
            </a:r>
            <a:r>
              <a:rPr sz="2100" spc="3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are</a:t>
            </a:r>
            <a:r>
              <a:rPr sz="2100" spc="3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hollow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220" dirty="0">
                <a:latin typeface="Arial MT"/>
                <a:cs typeface="Arial MT"/>
              </a:rPr>
              <a:t> </a:t>
            </a:r>
            <a:r>
              <a:rPr sz="2150" spc="75" dirty="0">
                <a:latin typeface="Arial MT"/>
                <a:cs typeface="Arial MT"/>
              </a:rPr>
              <a:t>the</a:t>
            </a:r>
            <a:r>
              <a:rPr sz="2150" spc="15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pendant</a:t>
            </a:r>
            <a:r>
              <a:rPr sz="2150" spc="38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agate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jasper</a:t>
            </a:r>
            <a:r>
              <a:rPr sz="2200" spc="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beads</a:t>
            </a:r>
            <a:r>
              <a:rPr sz="2200" spc="13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are </a:t>
            </a:r>
            <a:r>
              <a:rPr sz="2150" dirty="0">
                <a:latin typeface="Arial MT"/>
                <a:cs typeface="Arial MT"/>
              </a:rPr>
              <a:t>attached</a:t>
            </a:r>
            <a:r>
              <a:rPr sz="2150" spc="405" dirty="0">
                <a:latin typeface="Arial MT"/>
                <a:cs typeface="Arial MT"/>
              </a:rPr>
              <a:t> </a:t>
            </a:r>
            <a:r>
              <a:rPr sz="2150" spc="50" dirty="0">
                <a:latin typeface="Arial MT"/>
                <a:cs typeface="Arial MT"/>
              </a:rPr>
              <a:t>with</a:t>
            </a:r>
            <a:r>
              <a:rPr sz="2150" spc="280" dirty="0">
                <a:latin typeface="Arial MT"/>
                <a:cs typeface="Arial MT"/>
              </a:rPr>
              <a:t> </a:t>
            </a:r>
            <a:r>
              <a:rPr sz="2150" spc="50" dirty="0">
                <a:latin typeface="Arial MT"/>
                <a:cs typeface="Arial MT"/>
              </a:rPr>
              <a:t>thick</a:t>
            </a:r>
            <a:r>
              <a:rPr sz="2150" spc="275" dirty="0">
                <a:latin typeface="Arial MT"/>
                <a:cs typeface="Arial MT"/>
              </a:rPr>
              <a:t> </a:t>
            </a:r>
            <a:r>
              <a:rPr sz="2150" spc="-20" dirty="0">
                <a:latin typeface="Arial MT"/>
                <a:cs typeface="Arial MT"/>
              </a:rPr>
              <a:t>gold </a:t>
            </a:r>
            <a:r>
              <a:rPr sz="2100" spc="45" dirty="0">
                <a:latin typeface="Arial MT"/>
                <a:cs typeface="Arial MT"/>
              </a:rPr>
              <a:t>wire.</a:t>
            </a:r>
            <a:endParaRPr sz="2100">
              <a:latin typeface="Arial MT"/>
              <a:cs typeface="Arial MT"/>
            </a:endParaRPr>
          </a:p>
          <a:p>
            <a:pPr marL="17145" marR="243204" indent="6985">
              <a:lnSpc>
                <a:spcPct val="84100"/>
              </a:lnSpc>
              <a:spcBef>
                <a:spcPts val="480"/>
              </a:spcBef>
            </a:pPr>
            <a:r>
              <a:rPr sz="2150" dirty="0">
                <a:latin typeface="Arial MT"/>
                <a:cs typeface="Arial MT"/>
              </a:rPr>
              <a:t>Steatite</a:t>
            </a:r>
            <a:r>
              <a:rPr sz="2150" spc="3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beads</a:t>
            </a:r>
            <a:r>
              <a:rPr sz="2150" spc="330" dirty="0">
                <a:latin typeface="Arial MT"/>
                <a:cs typeface="Arial MT"/>
              </a:rPr>
              <a:t> </a:t>
            </a:r>
            <a:r>
              <a:rPr sz="2150" spc="50" dirty="0">
                <a:latin typeface="Arial MT"/>
                <a:cs typeface="Arial MT"/>
              </a:rPr>
              <a:t>with</a:t>
            </a:r>
            <a:r>
              <a:rPr sz="2150" spc="290" dirty="0">
                <a:latin typeface="Arial MT"/>
                <a:cs typeface="Arial MT"/>
              </a:rPr>
              <a:t> </a:t>
            </a:r>
            <a:r>
              <a:rPr sz="2150" spc="-20" dirty="0">
                <a:latin typeface="Arial MT"/>
                <a:cs typeface="Arial MT"/>
              </a:rPr>
              <a:t>gold </a:t>
            </a:r>
            <a:r>
              <a:rPr sz="2100" dirty="0">
                <a:latin typeface="Arial MT"/>
                <a:cs typeface="Arial MT"/>
              </a:rPr>
              <a:t>caps</a:t>
            </a:r>
            <a:r>
              <a:rPr sz="2100" spc="3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serve</a:t>
            </a:r>
            <a:r>
              <a:rPr sz="2100" spc="285" dirty="0">
                <a:latin typeface="Arial MT"/>
                <a:cs typeface="Arial MT"/>
              </a:rPr>
              <a:t> </a:t>
            </a:r>
            <a:r>
              <a:rPr sz="2100" spc="85" dirty="0">
                <a:latin typeface="Arial MT"/>
                <a:cs typeface="Arial MT"/>
              </a:rPr>
              <a:t>to</a:t>
            </a:r>
            <a:r>
              <a:rPr sz="2100" spc="2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separate </a:t>
            </a:r>
            <a:r>
              <a:rPr sz="2150" dirty="0">
                <a:latin typeface="Arial MT"/>
                <a:cs typeface="Arial MT"/>
              </a:rPr>
              <a:t>each</a:t>
            </a:r>
            <a:r>
              <a:rPr sz="2150" spc="24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of</a:t>
            </a:r>
            <a:r>
              <a:rPr sz="2150" spc="20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16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pendant </a:t>
            </a:r>
            <a:r>
              <a:rPr sz="2200" spc="-10" dirty="0">
                <a:latin typeface="Arial MT"/>
                <a:cs typeface="Arial MT"/>
              </a:rPr>
              <a:t>beads.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6" name="object 18"/>
          <p:cNvSpPr txBox="1">
            <a:spLocks/>
          </p:cNvSpPr>
          <p:nvPr/>
        </p:nvSpPr>
        <p:spPr>
          <a:xfrm>
            <a:off x="538421" y="696714"/>
            <a:ext cx="65862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0795">
              <a:spcBef>
                <a:spcPts val="105"/>
              </a:spcBef>
            </a:pPr>
            <a:r>
              <a:rPr lang="en-IN" sz="3200" spc="90" dirty="0" smtClean="0">
                <a:solidFill>
                  <a:srgbClr val="959A15"/>
                </a:solidFill>
                <a:latin typeface="Times New Roman"/>
                <a:cs typeface="Times New Roman"/>
              </a:rPr>
              <a:t>Necklace</a:t>
            </a:r>
            <a:endParaRPr lang="en-IN" spc="90" dirty="0">
              <a:solidFill>
                <a:srgbClr val="959A15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0429" y="507057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46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80429" y="4926210"/>
            <a:ext cx="154940" cy="154940"/>
            <a:chOff x="580429" y="4926210"/>
            <a:chExt cx="154940" cy="154940"/>
          </a:xfrm>
        </p:grpSpPr>
        <p:sp>
          <p:nvSpPr>
            <p:cNvPr id="6" name="object 6"/>
            <p:cNvSpPr/>
            <p:nvPr/>
          </p:nvSpPr>
          <p:spPr>
            <a:xfrm>
              <a:off x="580429" y="492621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464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792" y="492621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464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64343" y="1449734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 rotWithShape="1">
          <a:blip r:embed="rId3" cstate="print"/>
          <a:srcRect r="68780"/>
          <a:stretch/>
        </p:blipFill>
        <p:spPr>
          <a:xfrm>
            <a:off x="0" y="4572000"/>
            <a:ext cx="228600" cy="14019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46473" y="1592906"/>
            <a:ext cx="7693659" cy="8013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0520" marR="5080" indent="-338455">
              <a:lnSpc>
                <a:spcPts val="2880"/>
              </a:lnSpc>
              <a:spcBef>
                <a:spcPts val="480"/>
              </a:spcBef>
              <a:tabLst>
                <a:tab pos="337820" algn="l"/>
                <a:tab pos="2860040" algn="l"/>
              </a:tabLst>
            </a:pPr>
            <a:r>
              <a:rPr sz="2650" dirty="0">
                <a:solidFill>
                  <a:srgbClr val="62641A"/>
                </a:solidFill>
                <a:latin typeface="Arial MT"/>
                <a:cs typeface="Arial MT"/>
              </a:rPr>
              <a:t>	</a:t>
            </a:r>
            <a:r>
              <a:rPr sz="2650" dirty="0">
                <a:latin typeface="Arial MT"/>
                <a:cs typeface="Arial MT"/>
              </a:rPr>
              <a:t>This</a:t>
            </a:r>
            <a:r>
              <a:rPr sz="2650" spc="12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distinctive,</a:t>
            </a:r>
            <a:r>
              <a:rPr sz="2650" dirty="0">
                <a:latin typeface="Arial MT"/>
                <a:cs typeface="Arial MT"/>
              </a:rPr>
              <a:t>	regional</a:t>
            </a:r>
            <a:r>
              <a:rPr sz="2650" spc="3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culture</a:t>
            </a:r>
            <a:r>
              <a:rPr sz="2650" spc="3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which</a:t>
            </a:r>
            <a:r>
              <a:rPr sz="2650" spc="32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emerged </a:t>
            </a:r>
            <a:r>
              <a:rPr sz="2650" dirty="0">
                <a:latin typeface="Arial MT"/>
                <a:cs typeface="Arial MT"/>
              </a:rPr>
              <a:t>is</a:t>
            </a:r>
            <a:r>
              <a:rPr sz="2650" spc="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called</a:t>
            </a:r>
            <a:r>
              <a:rPr sz="2650" spc="2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Early</a:t>
            </a:r>
            <a:r>
              <a:rPr sz="2650" spc="1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or</a:t>
            </a:r>
            <a:r>
              <a:rPr sz="2650" spc="65" dirty="0">
                <a:latin typeface="Arial MT"/>
                <a:cs typeface="Arial MT"/>
              </a:rPr>
              <a:t> </a:t>
            </a:r>
            <a:r>
              <a:rPr sz="2650" spc="-40" dirty="0">
                <a:latin typeface="Arial MT"/>
                <a:cs typeface="Arial MT"/>
              </a:rPr>
              <a:t>Pre-</a:t>
            </a:r>
            <a:r>
              <a:rPr sz="2650" spc="-10" dirty="0">
                <a:latin typeface="Arial MT"/>
                <a:cs typeface="Arial MT"/>
              </a:rPr>
              <a:t>Harappan.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6025" y="2390377"/>
            <a:ext cx="8047355" cy="198373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49885" marR="539750" indent="-337820">
              <a:lnSpc>
                <a:spcPct val="87400"/>
              </a:lnSpc>
              <a:spcBef>
                <a:spcPts val="540"/>
              </a:spcBef>
              <a:tabLst>
                <a:tab pos="1878964" algn="l"/>
                <a:tab pos="2842260" algn="l"/>
                <a:tab pos="3475990" algn="l"/>
                <a:tab pos="5712460" algn="l"/>
              </a:tabLst>
            </a:pPr>
            <a:r>
              <a:rPr sz="2700" spc="180" dirty="0" smtClean="0">
                <a:solidFill>
                  <a:srgbClr val="666E1F"/>
                </a:solidFill>
                <a:latin typeface="Arial MT"/>
                <a:cs typeface="Arial MT"/>
              </a:rPr>
              <a:t> </a:t>
            </a:r>
            <a:r>
              <a:rPr lang="en-GB" sz="2700" spc="180" dirty="0" smtClean="0">
                <a:solidFill>
                  <a:srgbClr val="666E1F"/>
                </a:solidFill>
                <a:latin typeface="Arial MT"/>
                <a:cs typeface="Arial MT"/>
              </a:rPr>
              <a:t> </a:t>
            </a:r>
            <a:r>
              <a:rPr sz="2700" dirty="0" smtClean="0">
                <a:solidFill>
                  <a:srgbClr val="000000"/>
                </a:solidFill>
                <a:latin typeface="Arial MT"/>
                <a:cs typeface="Arial MT"/>
              </a:rPr>
              <a:t>Trade</a:t>
            </a:r>
            <a:r>
              <a:rPr sz="2700" spc="114" dirty="0" smtClean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000000"/>
                </a:solidFill>
                <a:latin typeface="Arial MT"/>
                <a:cs typeface="Arial MT"/>
              </a:rPr>
              <a:t>networks</a:t>
            </a:r>
            <a:r>
              <a:rPr sz="2700" dirty="0">
                <a:solidFill>
                  <a:srgbClr val="000000"/>
                </a:solidFill>
                <a:latin typeface="Arial MT"/>
                <a:cs typeface="Arial MT"/>
              </a:rPr>
              <a:t>	linked</a:t>
            </a:r>
            <a:r>
              <a:rPr sz="2700" spc="2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000000"/>
                </a:solidFill>
                <a:latin typeface="Arial MT"/>
                <a:cs typeface="Arial MT"/>
              </a:rPr>
              <a:t>this</a:t>
            </a:r>
            <a:r>
              <a:rPr sz="2700" spc="22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000000"/>
                </a:solidFill>
                <a:latin typeface="Arial MT"/>
                <a:cs typeface="Arial MT"/>
              </a:rPr>
              <a:t>culture</a:t>
            </a:r>
            <a:r>
              <a:rPr sz="2700" dirty="0">
                <a:solidFill>
                  <a:srgbClr val="000000"/>
                </a:solidFill>
                <a:latin typeface="Arial MT"/>
                <a:cs typeface="Arial MT"/>
              </a:rPr>
              <a:t>	with</a:t>
            </a:r>
            <a:r>
              <a:rPr sz="2700" spc="2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000000"/>
                </a:solidFill>
                <a:latin typeface="Arial MT"/>
                <a:cs typeface="Arial MT"/>
              </a:rPr>
              <a:t>related </a:t>
            </a:r>
            <a:r>
              <a:rPr sz="2750" spc="-10" dirty="0">
                <a:solidFill>
                  <a:srgbClr val="000000"/>
                </a:solidFill>
                <a:latin typeface="Arial MT"/>
                <a:cs typeface="Arial MT"/>
              </a:rPr>
              <a:t>regional</a:t>
            </a:r>
            <a:r>
              <a:rPr sz="2750" spc="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cultures</a:t>
            </a:r>
            <a:r>
              <a:rPr sz="2750" spc="1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750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distant</a:t>
            </a:r>
            <a:r>
              <a:rPr sz="2750" spc="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spc="-50" dirty="0">
                <a:solidFill>
                  <a:srgbClr val="000000"/>
                </a:solidFill>
                <a:latin typeface="Arial MT"/>
                <a:cs typeface="Arial MT"/>
              </a:rPr>
              <a:t>sources</a:t>
            </a:r>
            <a:r>
              <a:rPr sz="2750" spc="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750" spc="-25" dirty="0">
                <a:solidFill>
                  <a:srgbClr val="000000"/>
                </a:solidFill>
                <a:latin typeface="Arial MT"/>
                <a:cs typeface="Arial MT"/>
              </a:rPr>
              <a:t> raw 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materials,</a:t>
            </a:r>
            <a:r>
              <a:rPr sz="2750" spc="1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000000"/>
                </a:solidFill>
                <a:latin typeface="Arial MT"/>
                <a:cs typeface="Arial MT"/>
              </a:rPr>
              <a:t>including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	lapis</a:t>
            </a:r>
            <a:r>
              <a:rPr sz="275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lazuli</a:t>
            </a:r>
            <a:r>
              <a:rPr sz="2750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750" spc="-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000000"/>
                </a:solidFill>
                <a:latin typeface="Arial MT"/>
                <a:cs typeface="Arial MT"/>
              </a:rPr>
              <a:t>other materials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	for</a:t>
            </a:r>
            <a:r>
              <a:rPr sz="2750" spc="2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spc="-55" dirty="0">
                <a:solidFill>
                  <a:srgbClr val="000000"/>
                </a:solidFill>
                <a:latin typeface="Arial MT"/>
                <a:cs typeface="Arial MT"/>
              </a:rPr>
              <a:t>bead-</a:t>
            </a:r>
            <a:r>
              <a:rPr sz="2750" spc="-10" dirty="0">
                <a:solidFill>
                  <a:srgbClr val="000000"/>
                </a:solidFill>
                <a:latin typeface="Arial MT"/>
                <a:cs typeface="Arial MT"/>
              </a:rPr>
              <a:t>making.</a:t>
            </a:r>
            <a:endParaRPr sz="27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46075" algn="l"/>
                <a:tab pos="2556510" algn="l"/>
              </a:tabLst>
            </a:pPr>
            <a:r>
              <a:rPr sz="2750" dirty="0">
                <a:solidFill>
                  <a:srgbClr val="60640E"/>
                </a:solidFill>
                <a:latin typeface="Arial MT"/>
                <a:cs typeface="Arial MT"/>
              </a:rPr>
              <a:t>	</a:t>
            </a:r>
            <a:r>
              <a:rPr sz="2750" spc="-10" dirty="0">
                <a:solidFill>
                  <a:srgbClr val="000000"/>
                </a:solidFill>
                <a:latin typeface="Arial MT"/>
                <a:cs typeface="Arial MT"/>
              </a:rPr>
              <a:t>Domesticated</a:t>
            </a:r>
            <a:r>
              <a:rPr sz="275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2750" spc="-20" dirty="0">
                <a:solidFill>
                  <a:srgbClr val="000000"/>
                </a:solidFill>
                <a:latin typeface="Arial MT"/>
                <a:cs typeface="Arial MT"/>
              </a:rPr>
              <a:t>crops</a:t>
            </a:r>
            <a:r>
              <a:rPr sz="2750" spc="-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000000"/>
                </a:solidFill>
                <a:latin typeface="Arial MT"/>
                <a:cs typeface="Arial MT"/>
              </a:rPr>
              <a:t>included</a:t>
            </a:r>
            <a:r>
              <a:rPr sz="275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spc="-20" dirty="0">
                <a:solidFill>
                  <a:srgbClr val="000000"/>
                </a:solidFill>
                <a:latin typeface="Arial MT"/>
                <a:cs typeface="Arial MT"/>
              </a:rPr>
              <a:t>peas,</a:t>
            </a:r>
            <a:r>
              <a:rPr sz="275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750" spc="-65" dirty="0">
                <a:solidFill>
                  <a:srgbClr val="000000"/>
                </a:solidFill>
                <a:latin typeface="Arial MT"/>
                <a:cs typeface="Arial MT"/>
              </a:rPr>
              <a:t>sesame </a:t>
            </a:r>
            <a:r>
              <a:rPr sz="2750" spc="-60" dirty="0">
                <a:solidFill>
                  <a:srgbClr val="000000"/>
                </a:solidFill>
                <a:latin typeface="Arial MT"/>
                <a:cs typeface="Arial MT"/>
              </a:rPr>
              <a:t>seeds,</a:t>
            </a:r>
            <a:endParaRPr sz="275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307" y="4284464"/>
            <a:ext cx="7228205" cy="16960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30"/>
              </a:spcBef>
            </a:pPr>
            <a:r>
              <a:rPr sz="2800" spc="-45" dirty="0">
                <a:latin typeface="Arial MT"/>
                <a:cs typeface="Arial MT"/>
              </a:rPr>
              <a:t>dates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30" dirty="0">
                <a:latin typeface="Arial MT"/>
                <a:cs typeface="Arial MT"/>
              </a:rPr>
              <a:t>and</a:t>
            </a:r>
            <a:r>
              <a:rPr sz="2800" spc="-1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cotton.</a:t>
            </a:r>
            <a:endParaRPr sz="2800" dirty="0">
              <a:latin typeface="Arial MT"/>
              <a:cs typeface="Arial MT"/>
            </a:endParaRPr>
          </a:p>
          <a:p>
            <a:pPr marL="16510" marR="5080" indent="-4445">
              <a:lnSpc>
                <a:spcPts val="2880"/>
              </a:lnSpc>
              <a:spcBef>
                <a:spcPts val="580"/>
              </a:spcBef>
              <a:tabLst>
                <a:tab pos="1544955" algn="l"/>
              </a:tabLst>
            </a:pPr>
            <a:r>
              <a:rPr sz="2800" spc="-10" dirty="0">
                <a:latin typeface="Arial MT"/>
                <a:cs typeface="Arial MT"/>
              </a:rPr>
              <a:t>Domestic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0" dirty="0">
                <a:latin typeface="Arial MT"/>
                <a:cs typeface="Arial MT"/>
              </a:rPr>
              <a:t>animals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75" dirty="0">
                <a:latin typeface="Arial MT"/>
                <a:cs typeface="Arial MT"/>
              </a:rPr>
              <a:t>also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used,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80" dirty="0">
                <a:latin typeface="Arial MT"/>
                <a:cs typeface="Arial MT"/>
              </a:rPr>
              <a:t>such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30" dirty="0">
                <a:latin typeface="Arial MT"/>
                <a:cs typeface="Arial MT"/>
              </a:rPr>
              <a:t>as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water buffalo.</a:t>
            </a:r>
            <a:endParaRPr sz="2800" dirty="0">
              <a:latin typeface="Arial MT"/>
              <a:cs typeface="Arial MT"/>
            </a:endParaRPr>
          </a:p>
          <a:p>
            <a:pPr marL="14604">
              <a:lnSpc>
                <a:spcPct val="100000"/>
              </a:lnSpc>
              <a:spcBef>
                <a:spcPts val="175"/>
              </a:spcBef>
            </a:pPr>
            <a:r>
              <a:rPr sz="2700" spc="-25" dirty="0">
                <a:latin typeface="Arial MT"/>
                <a:cs typeface="Arial MT"/>
              </a:rPr>
              <a:t>Mud</a:t>
            </a:r>
            <a:r>
              <a:rPr sz="2700" spc="20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brick</a:t>
            </a:r>
            <a:r>
              <a:rPr sz="2700" spc="19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10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building.</a:t>
            </a:r>
            <a:endParaRPr sz="2700" dirty="0">
              <a:latin typeface="Arial MT"/>
              <a:cs typeface="Arial MT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569640" y="585936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16" name="object 12"/>
          <p:cNvGrpSpPr/>
          <p:nvPr/>
        </p:nvGrpSpPr>
        <p:grpSpPr>
          <a:xfrm>
            <a:off x="569640" y="5715000"/>
            <a:ext cx="154940" cy="154940"/>
            <a:chOff x="580429" y="1782960"/>
            <a:chExt cx="154940" cy="154940"/>
          </a:xfrm>
        </p:grpSpPr>
        <p:sp>
          <p:nvSpPr>
            <p:cNvPr id="17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9" name="object 11"/>
          <p:cNvSpPr/>
          <p:nvPr/>
        </p:nvSpPr>
        <p:spPr>
          <a:xfrm>
            <a:off x="581109" y="4351358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20" name="object 12"/>
          <p:cNvGrpSpPr/>
          <p:nvPr/>
        </p:nvGrpSpPr>
        <p:grpSpPr>
          <a:xfrm>
            <a:off x="581109" y="4206994"/>
            <a:ext cx="154940" cy="154940"/>
            <a:chOff x="580429" y="1782960"/>
            <a:chExt cx="154940" cy="154940"/>
          </a:xfrm>
        </p:grpSpPr>
        <p:sp>
          <p:nvSpPr>
            <p:cNvPr id="21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3" name="object 11"/>
          <p:cNvSpPr/>
          <p:nvPr/>
        </p:nvSpPr>
        <p:spPr>
          <a:xfrm>
            <a:off x="580429" y="269644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24" name="object 12"/>
          <p:cNvGrpSpPr/>
          <p:nvPr/>
        </p:nvGrpSpPr>
        <p:grpSpPr>
          <a:xfrm>
            <a:off x="580429" y="2552082"/>
            <a:ext cx="154940" cy="154940"/>
            <a:chOff x="580429" y="1782960"/>
            <a:chExt cx="154940" cy="154940"/>
          </a:xfrm>
        </p:grpSpPr>
        <p:sp>
          <p:nvSpPr>
            <p:cNvPr id="25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7" name="object 11"/>
          <p:cNvSpPr/>
          <p:nvPr/>
        </p:nvSpPr>
        <p:spPr>
          <a:xfrm>
            <a:off x="580429" y="190517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28" name="object 12"/>
          <p:cNvGrpSpPr/>
          <p:nvPr/>
        </p:nvGrpSpPr>
        <p:grpSpPr>
          <a:xfrm>
            <a:off x="580429" y="1760813"/>
            <a:ext cx="154940" cy="154940"/>
            <a:chOff x="580429" y="1782960"/>
            <a:chExt cx="154940" cy="154940"/>
          </a:xfrm>
        </p:grpSpPr>
        <p:sp>
          <p:nvSpPr>
            <p:cNvPr id="29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3" name="object 17"/>
          <p:cNvSpPr txBox="1">
            <a:spLocks/>
          </p:cNvSpPr>
          <p:nvPr/>
        </p:nvSpPr>
        <p:spPr>
          <a:xfrm>
            <a:off x="549740" y="98425"/>
            <a:ext cx="6616700" cy="11903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latin typeface="Times New Roman"/>
                <a:cs typeface="Times New Roman"/>
              </a:rPr>
              <a:t>Early </a:t>
            </a:r>
            <a:r>
              <a:rPr lang="en-GB" sz="3300" dirty="0" err="1" smtClean="0">
                <a:latin typeface="Times New Roman"/>
                <a:cs typeface="Times New Roman"/>
              </a:rPr>
              <a:t>Harappan</a:t>
            </a:r>
            <a:r>
              <a:rPr lang="en-GB" sz="3300" dirty="0" smtClean="0">
                <a:latin typeface="Times New Roman"/>
                <a:cs typeface="Times New Roman"/>
              </a:rPr>
              <a:t> –Ravi Phase 3300-2800 BC</a:t>
            </a:r>
            <a:endParaRPr lang="en-IN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0429" y="4266901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80429" y="4122539"/>
            <a:ext cx="154940" cy="154940"/>
            <a:chOff x="580429" y="4122539"/>
            <a:chExt cx="154940" cy="154940"/>
          </a:xfrm>
        </p:grpSpPr>
        <p:sp>
          <p:nvSpPr>
            <p:cNvPr id="5" name="object 5"/>
            <p:cNvSpPr/>
            <p:nvPr/>
          </p:nvSpPr>
          <p:spPr>
            <a:xfrm>
              <a:off x="580429" y="4122539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792" y="4122539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80429" y="27309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80429" y="2586633"/>
            <a:ext cx="154940" cy="154940"/>
            <a:chOff x="580429" y="2586633"/>
            <a:chExt cx="154940" cy="154940"/>
          </a:xfrm>
        </p:grpSpPr>
        <p:sp>
          <p:nvSpPr>
            <p:cNvPr id="9" name="object 9"/>
            <p:cNvSpPr/>
            <p:nvPr/>
          </p:nvSpPr>
          <p:spPr>
            <a:xfrm>
              <a:off x="580429" y="2586633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4792" y="2586633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80429" y="192732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80429" y="1782960"/>
            <a:ext cx="154940" cy="154940"/>
            <a:chOff x="580429" y="1782960"/>
            <a:chExt cx="154940" cy="154940"/>
          </a:xfrm>
        </p:grpSpPr>
        <p:sp>
          <p:nvSpPr>
            <p:cNvPr id="13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732234" cy="126801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49740" y="98425"/>
            <a:ext cx="6616700" cy="114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solidFill>
                  <a:srgbClr val="82856D"/>
                </a:solidFill>
                <a:latin typeface="Times New Roman"/>
                <a:cs typeface="Times New Roman"/>
              </a:rPr>
              <a:t>Middle </a:t>
            </a:r>
            <a:r>
              <a:rPr lang="en-GB" sz="3300" dirty="0" err="1" smtClean="0">
                <a:solidFill>
                  <a:srgbClr val="82856D"/>
                </a:solidFill>
                <a:latin typeface="Times New Roman"/>
                <a:cs typeface="Times New Roman"/>
              </a:rPr>
              <a:t>H</a:t>
            </a:r>
            <a:r>
              <a:rPr lang="en-GB" sz="3300" dirty="0" err="1" smtClean="0">
                <a:solidFill>
                  <a:srgbClr val="82856D"/>
                </a:solidFill>
                <a:latin typeface="Times New Roman"/>
                <a:cs typeface="Times New Roman"/>
              </a:rPr>
              <a:t>arappan</a:t>
            </a:r>
            <a:r>
              <a:rPr lang="en-GB" sz="3300" dirty="0" smtClean="0">
                <a:solidFill>
                  <a:srgbClr val="82856D"/>
                </a:solidFill>
                <a:latin typeface="Times New Roman"/>
                <a:cs typeface="Times New Roman"/>
              </a:rPr>
              <a:t>-Integration ERA  2600-1900 BC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5740" y="1586705"/>
            <a:ext cx="7644765" cy="4318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575">
              <a:lnSpc>
                <a:spcPts val="3035"/>
              </a:lnSpc>
              <a:spcBef>
                <a:spcPts val="135"/>
              </a:spcBef>
              <a:tabLst>
                <a:tab pos="4307840" algn="l"/>
              </a:tabLst>
            </a:pPr>
            <a:r>
              <a:rPr sz="2700" dirty="0">
                <a:latin typeface="Arial MT"/>
                <a:cs typeface="Arial MT"/>
              </a:rPr>
              <a:t>By</a:t>
            </a:r>
            <a:r>
              <a:rPr sz="2700" spc="6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2500</a:t>
            </a:r>
            <a:r>
              <a:rPr sz="2700" spc="60" dirty="0">
                <a:latin typeface="Arial MT"/>
                <a:cs typeface="Arial MT"/>
              </a:rPr>
              <a:t> </a:t>
            </a:r>
            <a:r>
              <a:rPr sz="2700" spc="-110" dirty="0">
                <a:latin typeface="Arial MT"/>
                <a:cs typeface="Arial MT"/>
              </a:rPr>
              <a:t>BCE,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communities</a:t>
            </a:r>
            <a:r>
              <a:rPr sz="2700" dirty="0">
                <a:latin typeface="Arial MT"/>
                <a:cs typeface="Arial MT"/>
              </a:rPr>
              <a:t>	had</a:t>
            </a:r>
            <a:r>
              <a:rPr sz="2700" spc="1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been</a:t>
            </a:r>
            <a:r>
              <a:rPr sz="2700" spc="1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turned</a:t>
            </a:r>
            <a:r>
              <a:rPr sz="2700" spc="135" dirty="0">
                <a:latin typeface="Arial MT"/>
                <a:cs typeface="Arial MT"/>
              </a:rPr>
              <a:t> </a:t>
            </a:r>
            <a:r>
              <a:rPr sz="2700" spc="-20" dirty="0">
                <a:latin typeface="Arial MT"/>
                <a:cs typeface="Arial MT"/>
              </a:rPr>
              <a:t>into</a:t>
            </a:r>
            <a:endParaRPr sz="2700">
              <a:latin typeface="Arial MT"/>
              <a:cs typeface="Arial MT"/>
            </a:endParaRPr>
          </a:p>
          <a:p>
            <a:pPr marL="31115">
              <a:lnSpc>
                <a:spcPts val="3095"/>
              </a:lnSpc>
            </a:pPr>
            <a:r>
              <a:rPr sz="2750" dirty="0">
                <a:latin typeface="Arial MT"/>
                <a:cs typeface="Arial MT"/>
              </a:rPr>
              <a:t>urban</a:t>
            </a:r>
            <a:r>
              <a:rPr sz="2750" spc="-8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centers</a:t>
            </a:r>
            <a:r>
              <a:rPr sz="2750" spc="3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(integration).</a:t>
            </a:r>
            <a:endParaRPr sz="2750">
              <a:latin typeface="Arial MT"/>
              <a:cs typeface="Arial MT"/>
            </a:endParaRPr>
          </a:p>
          <a:p>
            <a:pPr marL="26670" marR="5080" indent="1905">
              <a:lnSpc>
                <a:spcPct val="88400"/>
              </a:lnSpc>
              <a:spcBef>
                <a:spcPts val="560"/>
              </a:spcBef>
              <a:tabLst>
                <a:tab pos="1646555" algn="l"/>
                <a:tab pos="1725930" algn="l"/>
                <a:tab pos="4567555" algn="l"/>
                <a:tab pos="5151755" algn="l"/>
                <a:tab pos="7077709" algn="l"/>
              </a:tabLst>
            </a:pPr>
            <a:r>
              <a:rPr sz="2750" dirty="0">
                <a:latin typeface="Arial MT"/>
                <a:cs typeface="Arial MT"/>
              </a:rPr>
              <a:t>Six</a:t>
            </a:r>
            <a:r>
              <a:rPr sz="2750" spc="5" dirty="0">
                <a:latin typeface="Arial MT"/>
                <a:cs typeface="Arial MT"/>
              </a:rPr>
              <a:t> </a:t>
            </a:r>
            <a:r>
              <a:rPr sz="2750" spc="-40" dirty="0">
                <a:latin typeface="Arial MT"/>
                <a:cs typeface="Arial MT"/>
              </a:rPr>
              <a:t>such</a:t>
            </a:r>
            <a:r>
              <a:rPr sz="2750" spc="-4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urban</a:t>
            </a:r>
            <a:r>
              <a:rPr sz="2750" spc="-3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centers</a:t>
            </a:r>
            <a:r>
              <a:rPr sz="2750" spc="-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have</a:t>
            </a:r>
            <a:r>
              <a:rPr sz="2750" spc="-50" dirty="0">
                <a:latin typeface="Arial MT"/>
                <a:cs typeface="Arial MT"/>
              </a:rPr>
              <a:t> </a:t>
            </a:r>
            <a:r>
              <a:rPr sz="2750" spc="-25" dirty="0">
                <a:latin typeface="Arial MT"/>
                <a:cs typeface="Arial MT"/>
              </a:rPr>
              <a:t>been</a:t>
            </a:r>
            <a:r>
              <a:rPr sz="2750" spc="-10" dirty="0">
                <a:latin typeface="Arial MT"/>
                <a:cs typeface="Arial MT"/>
              </a:rPr>
              <a:t> discovered, </a:t>
            </a:r>
            <a:r>
              <a:rPr sz="2700" spc="-10" dirty="0">
                <a:latin typeface="Arial MT"/>
                <a:cs typeface="Arial MT"/>
              </a:rPr>
              <a:t>including: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10" dirty="0">
                <a:latin typeface="Arial MT"/>
                <a:cs typeface="Arial MT"/>
              </a:rPr>
              <a:t>Harappa,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Mohenjo</a:t>
            </a:r>
            <a:r>
              <a:rPr sz="2700" dirty="0">
                <a:latin typeface="Arial MT"/>
                <a:cs typeface="Arial MT"/>
              </a:rPr>
              <a:t>	Daro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</a:t>
            </a:r>
            <a:r>
              <a:rPr sz="2700" spc="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Dicki</a:t>
            </a:r>
            <a:r>
              <a:rPr sz="2700" spc="70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in </a:t>
            </a:r>
            <a:r>
              <a:rPr sz="2750" spc="-30" dirty="0">
                <a:latin typeface="Arial MT"/>
                <a:cs typeface="Arial MT"/>
              </a:rPr>
              <a:t>Pakistan,</a:t>
            </a:r>
            <a:r>
              <a:rPr sz="2750" spc="1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along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with</a:t>
            </a:r>
            <a:r>
              <a:rPr sz="2750" spc="-4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Gonorreala,</a:t>
            </a:r>
            <a:r>
              <a:rPr sz="2750" dirty="0">
                <a:latin typeface="Arial MT"/>
                <a:cs typeface="Arial MT"/>
              </a:rPr>
              <a:t>	</a:t>
            </a:r>
            <a:r>
              <a:rPr sz="2750" spc="-10" dirty="0">
                <a:latin typeface="Arial MT"/>
                <a:cs typeface="Arial MT"/>
              </a:rPr>
              <a:t>Dokalingam</a:t>
            </a:r>
            <a:r>
              <a:rPr sz="2750" dirty="0">
                <a:latin typeface="Arial MT"/>
                <a:cs typeface="Arial MT"/>
              </a:rPr>
              <a:t>	</a:t>
            </a:r>
            <a:r>
              <a:rPr sz="2750" spc="-90" dirty="0">
                <a:latin typeface="Arial MT"/>
                <a:cs typeface="Arial MT"/>
              </a:rPr>
              <a:t>and </a:t>
            </a:r>
            <a:r>
              <a:rPr sz="2650" spc="-10" dirty="0">
                <a:latin typeface="Arial MT"/>
                <a:cs typeface="Arial MT"/>
              </a:rPr>
              <a:t>Mangalore</a:t>
            </a:r>
            <a:r>
              <a:rPr sz="2650" dirty="0">
                <a:latin typeface="Arial MT"/>
                <a:cs typeface="Arial MT"/>
              </a:rPr>
              <a:t>		in</a:t>
            </a:r>
            <a:r>
              <a:rPr sz="2650" spc="65" dirty="0">
                <a:latin typeface="Arial MT"/>
                <a:cs typeface="Arial MT"/>
              </a:rPr>
              <a:t> </a:t>
            </a:r>
            <a:r>
              <a:rPr sz="2650" spc="60" dirty="0">
                <a:latin typeface="Arial MT"/>
                <a:cs typeface="Arial MT"/>
              </a:rPr>
              <a:t>India.</a:t>
            </a:r>
            <a:endParaRPr sz="2650">
              <a:latin typeface="Arial MT"/>
              <a:cs typeface="Arial MT"/>
            </a:endParaRPr>
          </a:p>
          <a:p>
            <a:pPr marL="26034" marR="328930" indent="-13970" algn="just">
              <a:lnSpc>
                <a:spcPts val="2880"/>
              </a:lnSpc>
              <a:spcBef>
                <a:spcPts val="610"/>
              </a:spcBef>
            </a:pPr>
            <a:r>
              <a:rPr sz="2700" spc="75" dirty="0">
                <a:latin typeface="Arial MT"/>
                <a:cs typeface="Arial MT"/>
              </a:rPr>
              <a:t>In</a:t>
            </a:r>
            <a:r>
              <a:rPr sz="2700" spc="290" dirty="0">
                <a:latin typeface="Arial MT"/>
                <a:cs typeface="Arial MT"/>
              </a:rPr>
              <a:t> </a:t>
            </a:r>
            <a:r>
              <a:rPr sz="2700" spc="50" dirty="0">
                <a:latin typeface="Arial MT"/>
                <a:cs typeface="Arial MT"/>
              </a:rPr>
              <a:t>total,</a:t>
            </a:r>
            <a:r>
              <a:rPr sz="2700" spc="19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over</a:t>
            </a:r>
            <a:r>
              <a:rPr sz="2700" spc="229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1052</a:t>
            </a:r>
            <a:r>
              <a:rPr sz="2700" spc="18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cities</a:t>
            </a:r>
            <a:r>
              <a:rPr sz="2700" spc="26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</a:t>
            </a:r>
            <a:r>
              <a:rPr sz="2700" spc="16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settlements</a:t>
            </a:r>
            <a:r>
              <a:rPr sz="2700" spc="235" dirty="0">
                <a:latin typeface="Arial MT"/>
                <a:cs typeface="Arial MT"/>
              </a:rPr>
              <a:t> </a:t>
            </a:r>
            <a:r>
              <a:rPr sz="2700" spc="-20" dirty="0">
                <a:latin typeface="Arial MT"/>
                <a:cs typeface="Arial MT"/>
              </a:rPr>
              <a:t>have </a:t>
            </a:r>
            <a:r>
              <a:rPr sz="2700" dirty="0">
                <a:latin typeface="Arial MT"/>
                <a:cs typeface="Arial MT"/>
              </a:rPr>
              <a:t>been</a:t>
            </a:r>
            <a:r>
              <a:rPr sz="2700" spc="1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found,</a:t>
            </a:r>
            <a:r>
              <a:rPr sz="2700" spc="2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mainly</a:t>
            </a:r>
            <a:r>
              <a:rPr sz="2700" spc="204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</a:t>
            </a:r>
            <a:r>
              <a:rPr sz="2700" spc="9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1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general</a:t>
            </a:r>
            <a:r>
              <a:rPr sz="2700" spc="2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region</a:t>
            </a:r>
            <a:r>
              <a:rPr sz="2700" spc="2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of</a:t>
            </a:r>
            <a:r>
              <a:rPr sz="2700" spc="10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the </a:t>
            </a:r>
            <a:r>
              <a:rPr sz="2700" spc="-40" dirty="0">
                <a:latin typeface="Arial MT"/>
                <a:cs typeface="Arial MT"/>
              </a:rPr>
              <a:t>Ghaggar-</a:t>
            </a:r>
            <a:r>
              <a:rPr sz="2700" dirty="0">
                <a:latin typeface="Arial MT"/>
                <a:cs typeface="Arial MT"/>
              </a:rPr>
              <a:t>Florence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River</a:t>
            </a:r>
            <a:r>
              <a:rPr sz="2700" spc="15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</a:t>
            </a:r>
            <a:r>
              <a:rPr sz="2700" spc="8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its</a:t>
            </a:r>
            <a:r>
              <a:rPr sz="2700" spc="3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tributaries.</a:t>
            </a:r>
            <a:endParaRPr sz="2700">
              <a:latin typeface="Arial MT"/>
              <a:cs typeface="Arial MT"/>
            </a:endParaRPr>
          </a:p>
          <a:p>
            <a:pPr marL="31750" marR="370205" indent="-18415" algn="just">
              <a:lnSpc>
                <a:spcPts val="2880"/>
              </a:lnSpc>
              <a:spcBef>
                <a:spcPts val="610"/>
              </a:spcBef>
            </a:pPr>
            <a:r>
              <a:rPr sz="2550" spc="110" dirty="0">
                <a:latin typeface="Arial MT"/>
                <a:cs typeface="Arial MT"/>
              </a:rPr>
              <a:t>Irrigation</a:t>
            </a:r>
            <a:r>
              <a:rPr sz="2550" spc="390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used</a:t>
            </a:r>
            <a:r>
              <a:rPr sz="2550" spc="409" dirty="0">
                <a:latin typeface="Arial MT"/>
                <a:cs typeface="Arial MT"/>
              </a:rPr>
              <a:t> </a:t>
            </a:r>
            <a:r>
              <a:rPr sz="2550" spc="70" dirty="0">
                <a:latin typeface="Arial MT"/>
                <a:cs typeface="Arial MT"/>
              </a:rPr>
              <a:t>to</a:t>
            </a:r>
            <a:r>
              <a:rPr sz="2550" spc="27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increase</a:t>
            </a:r>
            <a:r>
              <a:rPr sz="2550" spc="36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crop</a:t>
            </a:r>
            <a:r>
              <a:rPr sz="2550" spc="355" dirty="0">
                <a:latin typeface="Arial MT"/>
                <a:cs typeface="Arial MT"/>
              </a:rPr>
              <a:t> </a:t>
            </a:r>
            <a:r>
              <a:rPr sz="2550" spc="50" dirty="0">
                <a:latin typeface="Arial MT"/>
                <a:cs typeface="Arial MT"/>
              </a:rPr>
              <a:t>production</a:t>
            </a:r>
            <a:r>
              <a:rPr sz="2550" spc="475" dirty="0">
                <a:latin typeface="Arial MT"/>
                <a:cs typeface="Arial MT"/>
              </a:rPr>
              <a:t> </a:t>
            </a:r>
            <a:r>
              <a:rPr sz="2550" spc="-25" dirty="0">
                <a:latin typeface="Arial MT"/>
                <a:cs typeface="Arial MT"/>
              </a:rPr>
              <a:t>and </a:t>
            </a:r>
            <a:r>
              <a:rPr sz="2550" spc="60" dirty="0">
                <a:latin typeface="Arial MT"/>
                <a:cs typeface="Arial MT"/>
              </a:rPr>
              <a:t>mud</a:t>
            </a:r>
            <a:r>
              <a:rPr sz="2550" spc="39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brick</a:t>
            </a:r>
            <a:r>
              <a:rPr sz="2550" spc="475" dirty="0">
                <a:latin typeface="Arial MT"/>
                <a:cs typeface="Arial MT"/>
              </a:rPr>
              <a:t> </a:t>
            </a:r>
            <a:r>
              <a:rPr sz="2550" spc="60" dirty="0">
                <a:latin typeface="Arial MT"/>
                <a:cs typeface="Arial MT"/>
              </a:rPr>
              <a:t>structures.</a:t>
            </a:r>
            <a:endParaRPr sz="2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0429" y="478482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7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80429" y="4631531"/>
            <a:ext cx="154940" cy="163830"/>
            <a:chOff x="580429" y="4631531"/>
            <a:chExt cx="154940" cy="163830"/>
          </a:xfrm>
        </p:grpSpPr>
        <p:sp>
          <p:nvSpPr>
            <p:cNvPr id="5" name="object 5"/>
            <p:cNvSpPr/>
            <p:nvPr/>
          </p:nvSpPr>
          <p:spPr>
            <a:xfrm>
              <a:off x="580429" y="4631531"/>
              <a:ext cx="154940" cy="163830"/>
            </a:xfrm>
            <a:custGeom>
              <a:avLst/>
              <a:gdLst/>
              <a:ahLst/>
              <a:cxnLst/>
              <a:rect l="l" t="t" r="r" b="b"/>
              <a:pathLst>
                <a:path w="154940" h="163829">
                  <a:moveTo>
                    <a:pt x="0" y="10417"/>
                  </a:moveTo>
                  <a:lnTo>
                    <a:pt x="154781" y="10417"/>
                  </a:lnTo>
                </a:path>
                <a:path w="154940" h="163829">
                  <a:moveTo>
                    <a:pt x="10417" y="16371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767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792" y="4631531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16371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767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80429" y="441870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76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80429" y="4265414"/>
            <a:ext cx="154940" cy="163830"/>
            <a:chOff x="580429" y="4265414"/>
            <a:chExt cx="154940" cy="163830"/>
          </a:xfrm>
        </p:grpSpPr>
        <p:sp>
          <p:nvSpPr>
            <p:cNvPr id="9" name="object 9"/>
            <p:cNvSpPr/>
            <p:nvPr/>
          </p:nvSpPr>
          <p:spPr>
            <a:xfrm>
              <a:off x="580429" y="4265414"/>
              <a:ext cx="154940" cy="163830"/>
            </a:xfrm>
            <a:custGeom>
              <a:avLst/>
              <a:gdLst/>
              <a:ahLst/>
              <a:cxnLst/>
              <a:rect l="l" t="t" r="r" b="b"/>
              <a:pathLst>
                <a:path w="154940" h="163829">
                  <a:moveTo>
                    <a:pt x="0" y="10417"/>
                  </a:moveTo>
                  <a:lnTo>
                    <a:pt x="154781" y="10417"/>
                  </a:lnTo>
                </a:path>
                <a:path w="154940" h="163829">
                  <a:moveTo>
                    <a:pt x="10417" y="16371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7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4792" y="4265414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16371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76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732234" cy="125015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64343" y="1600200"/>
            <a:ext cx="7872730" cy="4300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372110" algn="ctr">
              <a:lnSpc>
                <a:spcPts val="2675"/>
              </a:lnSpc>
              <a:spcBef>
                <a:spcPts val="135"/>
              </a:spcBef>
              <a:tabLst>
                <a:tab pos="334645" algn="l"/>
                <a:tab pos="2036445" algn="l"/>
                <a:tab pos="3606800" algn="l"/>
                <a:tab pos="5039995" algn="l"/>
              </a:tabLst>
            </a:pPr>
            <a:r>
              <a:rPr sz="2550" dirty="0">
                <a:solidFill>
                  <a:srgbClr val="60620E"/>
                </a:solidFill>
                <a:latin typeface="Arial MT"/>
                <a:cs typeface="Arial MT"/>
              </a:rPr>
              <a:t>	</a:t>
            </a:r>
            <a:r>
              <a:rPr sz="2550" spc="-10" dirty="0">
                <a:latin typeface="Arial MT"/>
                <a:cs typeface="Arial MT"/>
              </a:rPr>
              <a:t>Cremation</a:t>
            </a:r>
            <a:r>
              <a:rPr sz="2550" dirty="0">
                <a:latin typeface="Arial MT"/>
                <a:cs typeface="Arial MT"/>
              </a:rPr>
              <a:t>	of</a:t>
            </a:r>
            <a:r>
              <a:rPr sz="2550" spc="290" dirty="0">
                <a:latin typeface="Arial MT"/>
                <a:cs typeface="Arial MT"/>
              </a:rPr>
              <a:t> </a:t>
            </a:r>
            <a:r>
              <a:rPr sz="2550" spc="45" dirty="0">
                <a:latin typeface="Arial MT"/>
                <a:cs typeface="Arial MT"/>
              </a:rPr>
              <a:t>human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-10" dirty="0">
                <a:latin typeface="Arial MT"/>
                <a:cs typeface="Arial MT"/>
              </a:rPr>
              <a:t>remains.</a:t>
            </a:r>
            <a:r>
              <a:rPr sz="2550" dirty="0">
                <a:latin typeface="Arial MT"/>
                <a:cs typeface="Arial MT"/>
              </a:rPr>
              <a:t>	The</a:t>
            </a:r>
            <a:r>
              <a:rPr sz="2550" spc="30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bones</a:t>
            </a:r>
            <a:r>
              <a:rPr sz="2550" spc="350" dirty="0">
                <a:latin typeface="Arial MT"/>
                <a:cs typeface="Arial MT"/>
              </a:rPr>
              <a:t> </a:t>
            </a:r>
            <a:r>
              <a:rPr sz="2550" spc="-20" dirty="0">
                <a:latin typeface="Arial MT"/>
                <a:cs typeface="Arial MT"/>
              </a:rPr>
              <a:t>were</a:t>
            </a:r>
            <a:endParaRPr sz="2550" dirty="0">
              <a:latin typeface="Arial MT"/>
              <a:cs typeface="Arial MT"/>
            </a:endParaRPr>
          </a:p>
          <a:p>
            <a:pPr marR="386080" algn="ctr">
              <a:lnSpc>
                <a:spcPts val="2205"/>
              </a:lnSpc>
              <a:tabLst>
                <a:tab pos="2711450" algn="l"/>
                <a:tab pos="3926204" algn="l"/>
              </a:tabLst>
            </a:pPr>
            <a:r>
              <a:rPr sz="2550" dirty="0">
                <a:latin typeface="Arial MT"/>
                <a:cs typeface="Arial MT"/>
              </a:rPr>
              <a:t>stored</a:t>
            </a:r>
            <a:r>
              <a:rPr sz="2550" spc="430" dirty="0">
                <a:latin typeface="Arial MT"/>
                <a:cs typeface="Arial MT"/>
              </a:rPr>
              <a:t> </a:t>
            </a:r>
            <a:r>
              <a:rPr sz="2550" spc="55" dirty="0">
                <a:latin typeface="Arial MT"/>
                <a:cs typeface="Arial MT"/>
              </a:rPr>
              <a:t>in</a:t>
            </a:r>
            <a:r>
              <a:rPr sz="2550" spc="420" dirty="0">
                <a:latin typeface="Arial MT"/>
                <a:cs typeface="Arial MT"/>
              </a:rPr>
              <a:t> </a:t>
            </a:r>
            <a:r>
              <a:rPr sz="2550" spc="-10" dirty="0">
                <a:latin typeface="Arial MT"/>
                <a:cs typeface="Arial MT"/>
              </a:rPr>
              <a:t>painted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75" dirty="0">
                <a:latin typeface="Arial MT"/>
                <a:cs typeface="Arial MT"/>
              </a:rPr>
              <a:t>pottery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55" dirty="0">
                <a:latin typeface="Arial MT"/>
                <a:cs typeface="Arial MT"/>
              </a:rPr>
              <a:t>burial</a:t>
            </a:r>
            <a:r>
              <a:rPr sz="2550" spc="310" dirty="0">
                <a:latin typeface="Arial MT"/>
                <a:cs typeface="Arial MT"/>
              </a:rPr>
              <a:t> </a:t>
            </a:r>
            <a:r>
              <a:rPr sz="2550" spc="75" dirty="0">
                <a:latin typeface="Arial MT"/>
                <a:cs typeface="Arial MT"/>
              </a:rPr>
              <a:t>urns.</a:t>
            </a:r>
            <a:r>
              <a:rPr sz="2550" spc="204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This</a:t>
            </a:r>
            <a:r>
              <a:rPr sz="2550" spc="320" dirty="0">
                <a:latin typeface="Arial MT"/>
                <a:cs typeface="Arial MT"/>
              </a:rPr>
              <a:t> </a:t>
            </a:r>
            <a:r>
              <a:rPr sz="2550" spc="-25" dirty="0">
                <a:latin typeface="Arial MT"/>
                <a:cs typeface="Arial MT"/>
              </a:rPr>
              <a:t>is</a:t>
            </a:r>
            <a:endParaRPr sz="2550" dirty="0">
              <a:latin typeface="Arial MT"/>
              <a:cs typeface="Arial MT"/>
            </a:endParaRPr>
          </a:p>
          <a:p>
            <a:pPr marR="442595" algn="ctr">
              <a:lnSpc>
                <a:spcPts val="2390"/>
              </a:lnSpc>
              <a:tabLst>
                <a:tab pos="3186430" algn="l"/>
              </a:tabLst>
            </a:pPr>
            <a:r>
              <a:rPr sz="2750" dirty="0">
                <a:latin typeface="Arial MT"/>
                <a:cs typeface="Arial MT"/>
              </a:rPr>
              <a:t>comp</a:t>
            </a:r>
            <a:r>
              <a:rPr sz="2550" dirty="0">
                <a:latin typeface="Arial MT"/>
                <a:cs typeface="Arial MT"/>
              </a:rPr>
              <a:t>letely</a:t>
            </a:r>
            <a:r>
              <a:rPr sz="2550" spc="565" dirty="0">
                <a:latin typeface="Arial MT"/>
                <a:cs typeface="Arial MT"/>
              </a:rPr>
              <a:t> </a:t>
            </a:r>
            <a:r>
              <a:rPr sz="2550" spc="65" dirty="0">
                <a:latin typeface="Arial MT"/>
                <a:cs typeface="Arial MT"/>
              </a:rPr>
              <a:t>different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70" dirty="0">
                <a:latin typeface="Arial MT"/>
                <a:cs typeface="Arial MT"/>
              </a:rPr>
              <a:t>to</a:t>
            </a:r>
            <a:r>
              <a:rPr sz="2550" spc="240" dirty="0">
                <a:latin typeface="Arial MT"/>
                <a:cs typeface="Arial MT"/>
              </a:rPr>
              <a:t> </a:t>
            </a:r>
            <a:r>
              <a:rPr sz="2550" spc="75" dirty="0">
                <a:latin typeface="Arial MT"/>
                <a:cs typeface="Arial MT"/>
              </a:rPr>
              <a:t>the</a:t>
            </a:r>
            <a:r>
              <a:rPr sz="2550" spc="140" dirty="0">
                <a:latin typeface="Arial MT"/>
                <a:cs typeface="Arial MT"/>
              </a:rPr>
              <a:t> </a:t>
            </a:r>
            <a:r>
              <a:rPr sz="2550" spc="95" dirty="0">
                <a:latin typeface="Arial MT"/>
                <a:cs typeface="Arial MT"/>
              </a:rPr>
              <a:t>Indus</a:t>
            </a:r>
            <a:r>
              <a:rPr sz="2550" spc="335" dirty="0">
                <a:latin typeface="Arial MT"/>
                <a:cs typeface="Arial MT"/>
              </a:rPr>
              <a:t> </a:t>
            </a:r>
            <a:r>
              <a:rPr sz="2550" spc="-10" dirty="0">
                <a:latin typeface="Arial MT"/>
                <a:cs typeface="Arial MT"/>
              </a:rPr>
              <a:t>civilization</a:t>
            </a:r>
            <a:endParaRPr sz="2550" dirty="0">
              <a:latin typeface="Arial MT"/>
              <a:cs typeface="Arial MT"/>
            </a:endParaRPr>
          </a:p>
          <a:p>
            <a:pPr marR="336550" algn="ctr">
              <a:lnSpc>
                <a:spcPts val="2640"/>
              </a:lnSpc>
              <a:tabLst>
                <a:tab pos="2142490" algn="l"/>
                <a:tab pos="5747385" algn="l"/>
              </a:tabLst>
            </a:pPr>
            <a:r>
              <a:rPr sz="2650" dirty="0">
                <a:latin typeface="Arial MT"/>
                <a:cs typeface="Arial MT"/>
              </a:rPr>
              <a:t>where</a:t>
            </a:r>
            <a:r>
              <a:rPr sz="2650" spc="200" dirty="0">
                <a:latin typeface="Arial MT"/>
                <a:cs typeface="Arial MT"/>
              </a:rPr>
              <a:t> </a:t>
            </a:r>
            <a:r>
              <a:rPr sz="3825" spc="-15" baseline="1089" dirty="0">
                <a:latin typeface="Arial MT"/>
                <a:cs typeface="Arial MT"/>
              </a:rPr>
              <a:t>bodies</a:t>
            </a:r>
            <a:r>
              <a:rPr sz="3825" baseline="1089" dirty="0">
                <a:latin typeface="Arial MT"/>
                <a:cs typeface="Arial MT"/>
              </a:rPr>
              <a:t>	were</a:t>
            </a:r>
            <a:r>
              <a:rPr sz="3825" spc="419" baseline="1089" dirty="0">
                <a:latin typeface="Arial MT"/>
                <a:cs typeface="Arial MT"/>
              </a:rPr>
              <a:t> </a:t>
            </a:r>
            <a:r>
              <a:rPr sz="3825" spc="75" baseline="1089" dirty="0">
                <a:latin typeface="Arial MT"/>
                <a:cs typeface="Arial MT"/>
              </a:rPr>
              <a:t>buried</a:t>
            </a:r>
            <a:r>
              <a:rPr sz="3825" spc="569" baseline="1089" dirty="0">
                <a:latin typeface="Arial MT"/>
                <a:cs typeface="Arial MT"/>
              </a:rPr>
              <a:t> </a:t>
            </a:r>
            <a:r>
              <a:rPr sz="3825" spc="82" baseline="1089" dirty="0">
                <a:latin typeface="Arial MT"/>
                <a:cs typeface="Arial MT"/>
              </a:rPr>
              <a:t>in</a:t>
            </a:r>
            <a:r>
              <a:rPr sz="3825" spc="555" baseline="1089" dirty="0">
                <a:latin typeface="Arial MT"/>
                <a:cs typeface="Arial MT"/>
              </a:rPr>
              <a:t> </a:t>
            </a:r>
            <a:r>
              <a:rPr sz="3825" spc="-15" baseline="1089" dirty="0">
                <a:latin typeface="Arial MT"/>
                <a:cs typeface="Arial MT"/>
              </a:rPr>
              <a:t>wooden</a:t>
            </a:r>
            <a:r>
              <a:rPr sz="3825" baseline="1089" dirty="0">
                <a:latin typeface="Arial MT"/>
                <a:cs typeface="Arial MT"/>
              </a:rPr>
              <a:t>	</a:t>
            </a:r>
            <a:r>
              <a:rPr sz="3825" spc="-15" baseline="1089" dirty="0">
                <a:latin typeface="Arial MT"/>
                <a:cs typeface="Arial MT"/>
              </a:rPr>
              <a:t>coffins.</a:t>
            </a:r>
            <a:endParaRPr sz="3825" baseline="1089" dirty="0">
              <a:latin typeface="Arial MT"/>
              <a:cs typeface="Arial MT"/>
            </a:endParaRPr>
          </a:p>
          <a:p>
            <a:pPr marL="351790" marR="5080" indent="-339090">
              <a:lnSpc>
                <a:spcPct val="74700"/>
              </a:lnSpc>
              <a:spcBef>
                <a:spcPts val="675"/>
              </a:spcBef>
              <a:tabLst>
                <a:tab pos="347980" algn="l"/>
                <a:tab pos="1673225" algn="l"/>
                <a:tab pos="1852930" algn="l"/>
                <a:tab pos="3004185" algn="l"/>
                <a:tab pos="3365500" algn="l"/>
                <a:tab pos="5551805" algn="l"/>
                <a:tab pos="5614035" algn="l"/>
              </a:tabLst>
            </a:pPr>
            <a:r>
              <a:rPr sz="2550" dirty="0">
                <a:solidFill>
                  <a:srgbClr val="696D16"/>
                </a:solidFill>
                <a:latin typeface="Arial MT"/>
                <a:cs typeface="Arial MT"/>
              </a:rPr>
              <a:t>	</a:t>
            </a:r>
            <a:r>
              <a:rPr sz="2550" spc="-10" dirty="0">
                <a:latin typeface="Arial MT"/>
                <a:cs typeface="Arial MT"/>
              </a:rPr>
              <a:t>Reddish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90" dirty="0">
                <a:latin typeface="Arial MT"/>
                <a:cs typeface="Arial MT"/>
              </a:rPr>
              <a:t>pottery,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55" dirty="0">
                <a:latin typeface="Arial MT"/>
                <a:cs typeface="Arial MT"/>
              </a:rPr>
              <a:t>painted</a:t>
            </a:r>
            <a:r>
              <a:rPr sz="2550" spc="310" dirty="0">
                <a:latin typeface="Arial MT"/>
                <a:cs typeface="Arial MT"/>
              </a:rPr>
              <a:t> </a:t>
            </a:r>
            <a:r>
              <a:rPr sz="2550" spc="55" dirty="0">
                <a:latin typeface="Arial MT"/>
                <a:cs typeface="Arial MT"/>
              </a:rPr>
              <a:t>in</a:t>
            </a:r>
            <a:r>
              <a:rPr sz="2550" spc="220" dirty="0">
                <a:latin typeface="Arial MT"/>
                <a:cs typeface="Arial MT"/>
              </a:rPr>
              <a:t> </a:t>
            </a:r>
            <a:r>
              <a:rPr sz="2550" spc="-10" dirty="0">
                <a:latin typeface="Arial MT"/>
                <a:cs typeface="Arial MT"/>
              </a:rPr>
              <a:t>black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75" dirty="0">
                <a:latin typeface="Arial MT"/>
                <a:cs typeface="Arial MT"/>
              </a:rPr>
              <a:t>with</a:t>
            </a:r>
            <a:r>
              <a:rPr sz="2550" spc="305" dirty="0">
                <a:latin typeface="Arial MT"/>
                <a:cs typeface="Arial MT"/>
              </a:rPr>
              <a:t> </a:t>
            </a:r>
            <a:r>
              <a:rPr sz="2550" spc="-10" dirty="0">
                <a:latin typeface="Arial MT"/>
                <a:cs typeface="Arial MT"/>
              </a:rPr>
              <a:t>antelopes, peacocks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90" dirty="0">
                <a:latin typeface="Arial MT"/>
                <a:cs typeface="Arial MT"/>
              </a:rPr>
              <a:t>etc.,</a:t>
            </a:r>
            <a:r>
              <a:rPr sz="2550" spc="24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sun</a:t>
            </a:r>
            <a:r>
              <a:rPr sz="2550" spc="290" dirty="0">
                <a:latin typeface="Arial MT"/>
                <a:cs typeface="Arial MT"/>
              </a:rPr>
              <a:t> </a:t>
            </a:r>
            <a:r>
              <a:rPr sz="2550" spc="55" dirty="0">
                <a:latin typeface="Arial MT"/>
                <a:cs typeface="Arial MT"/>
              </a:rPr>
              <a:t>or</a:t>
            </a:r>
            <a:r>
              <a:rPr sz="2550" spc="280" dirty="0">
                <a:latin typeface="Arial MT"/>
                <a:cs typeface="Arial MT"/>
              </a:rPr>
              <a:t> </a:t>
            </a:r>
            <a:r>
              <a:rPr sz="2550" spc="60" dirty="0">
                <a:latin typeface="Arial MT"/>
                <a:cs typeface="Arial MT"/>
              </a:rPr>
              <a:t>star</a:t>
            </a:r>
            <a:r>
              <a:rPr sz="2550" spc="300" dirty="0">
                <a:latin typeface="Arial MT"/>
                <a:cs typeface="Arial MT"/>
              </a:rPr>
              <a:t> </a:t>
            </a:r>
            <a:r>
              <a:rPr sz="2550" spc="70" dirty="0">
                <a:latin typeface="Arial MT"/>
                <a:cs typeface="Arial MT"/>
              </a:rPr>
              <a:t>motifs,</a:t>
            </a:r>
            <a:r>
              <a:rPr sz="2550" dirty="0">
                <a:latin typeface="Arial MT"/>
                <a:cs typeface="Arial MT"/>
              </a:rPr>
              <a:t>		</a:t>
            </a:r>
            <a:r>
              <a:rPr sz="2550" spc="75" dirty="0">
                <a:latin typeface="Arial MT"/>
                <a:cs typeface="Arial MT"/>
              </a:rPr>
              <a:t>with</a:t>
            </a:r>
            <a:r>
              <a:rPr sz="2550" spc="310" dirty="0">
                <a:latin typeface="Arial MT"/>
                <a:cs typeface="Arial MT"/>
              </a:rPr>
              <a:t> </a:t>
            </a:r>
            <a:r>
              <a:rPr sz="2550" spc="55" dirty="0">
                <a:latin typeface="Arial MT"/>
                <a:cs typeface="Arial MT"/>
              </a:rPr>
              <a:t>different </a:t>
            </a:r>
            <a:r>
              <a:rPr sz="2550" dirty="0">
                <a:latin typeface="Arial MT"/>
                <a:cs typeface="Arial MT"/>
              </a:rPr>
              <a:t>surface</a:t>
            </a:r>
            <a:r>
              <a:rPr sz="2550" spc="450" dirty="0">
                <a:latin typeface="Arial MT"/>
                <a:cs typeface="Arial MT"/>
              </a:rPr>
              <a:t> </a:t>
            </a:r>
            <a:r>
              <a:rPr sz="2550" spc="70" dirty="0">
                <a:latin typeface="Arial MT"/>
                <a:cs typeface="Arial MT"/>
              </a:rPr>
              <a:t>treatments</a:t>
            </a:r>
            <a:r>
              <a:rPr sz="2550" dirty="0">
                <a:latin typeface="Arial MT"/>
                <a:cs typeface="Arial MT"/>
              </a:rPr>
              <a:t>	</a:t>
            </a:r>
            <a:r>
              <a:rPr sz="2550" spc="70" dirty="0">
                <a:latin typeface="Arial MT"/>
                <a:cs typeface="Arial MT"/>
              </a:rPr>
              <a:t>to</a:t>
            </a:r>
            <a:r>
              <a:rPr sz="2550" spc="229" dirty="0">
                <a:latin typeface="Arial MT"/>
                <a:cs typeface="Arial MT"/>
              </a:rPr>
              <a:t> </a:t>
            </a:r>
            <a:r>
              <a:rPr sz="2550" spc="75" dirty="0">
                <a:latin typeface="Arial MT"/>
                <a:cs typeface="Arial MT"/>
              </a:rPr>
              <a:t>the</a:t>
            </a:r>
            <a:r>
              <a:rPr sz="2550" spc="290" dirty="0">
                <a:latin typeface="Arial MT"/>
                <a:cs typeface="Arial MT"/>
              </a:rPr>
              <a:t> </a:t>
            </a:r>
            <a:r>
              <a:rPr sz="2550" spc="50" dirty="0">
                <a:latin typeface="Arial MT"/>
                <a:cs typeface="Arial MT"/>
              </a:rPr>
              <a:t>earlier</a:t>
            </a:r>
            <a:r>
              <a:rPr sz="2550" spc="320" dirty="0">
                <a:latin typeface="Arial MT"/>
                <a:cs typeface="Arial MT"/>
              </a:rPr>
              <a:t> </a:t>
            </a:r>
            <a:r>
              <a:rPr sz="2550" spc="40" dirty="0">
                <a:latin typeface="Arial MT"/>
                <a:cs typeface="Arial MT"/>
              </a:rPr>
              <a:t>period.</a:t>
            </a:r>
            <a:endParaRPr sz="2550" dirty="0">
              <a:latin typeface="Arial MT"/>
              <a:cs typeface="Arial MT"/>
            </a:endParaRPr>
          </a:p>
          <a:p>
            <a:pPr marL="12700">
              <a:lnSpc>
                <a:spcPts val="2695"/>
              </a:lnSpc>
              <a:tabLst>
                <a:tab pos="345440" algn="l"/>
                <a:tab pos="2022475" algn="l"/>
              </a:tabLst>
            </a:pPr>
            <a:r>
              <a:rPr sz="2800" dirty="0">
                <a:solidFill>
                  <a:srgbClr val="666408"/>
                </a:solidFill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Expansion</a:t>
            </a:r>
            <a:r>
              <a:rPr sz="2800" dirty="0">
                <a:latin typeface="Arial MT"/>
                <a:cs typeface="Arial MT"/>
              </a:rPr>
              <a:t>	of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settlements</a:t>
            </a:r>
            <a:r>
              <a:rPr sz="2800" spc="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into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east.</a:t>
            </a:r>
            <a:endParaRPr sz="2800" dirty="0">
              <a:latin typeface="Arial MT"/>
              <a:cs typeface="Arial MT"/>
            </a:endParaRPr>
          </a:p>
          <a:p>
            <a:pPr marL="345440">
              <a:lnSpc>
                <a:spcPts val="2885"/>
              </a:lnSpc>
            </a:pPr>
            <a:r>
              <a:rPr sz="2800" spc="-130" dirty="0">
                <a:latin typeface="Arial MT"/>
                <a:cs typeface="Arial MT"/>
              </a:rPr>
              <a:t>Rice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95" dirty="0">
                <a:latin typeface="Arial MT"/>
                <a:cs typeface="Arial MT"/>
              </a:rPr>
              <a:t>became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300" dirty="0">
                <a:latin typeface="Arial MT"/>
                <a:cs typeface="Arial MT"/>
              </a:rPr>
              <a:t>a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main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 smtClean="0">
                <a:latin typeface="Arial MT"/>
                <a:cs typeface="Arial MT"/>
              </a:rPr>
              <a:t>crop.</a:t>
            </a:r>
            <a:endParaRPr sz="2800" dirty="0" smtClean="0">
              <a:latin typeface="Arial MT"/>
              <a:cs typeface="Arial MT"/>
            </a:endParaRPr>
          </a:p>
          <a:p>
            <a:pPr marL="349885" marR="169545" indent="-3175">
              <a:lnSpc>
                <a:spcPct val="71200"/>
              </a:lnSpc>
              <a:spcBef>
                <a:spcPts val="730"/>
              </a:spcBef>
              <a:tabLst>
                <a:tab pos="3756660" algn="l"/>
                <a:tab pos="4512945" algn="l"/>
                <a:tab pos="6042660" algn="l"/>
              </a:tabLst>
            </a:pPr>
            <a:r>
              <a:rPr sz="2800" spc="-50" dirty="0" smtClean="0">
                <a:latin typeface="Arial MT"/>
                <a:cs typeface="Arial MT"/>
              </a:rPr>
              <a:t>Apparent</a:t>
            </a:r>
            <a:r>
              <a:rPr sz="2800" spc="15" dirty="0" smtClean="0">
                <a:latin typeface="Arial MT"/>
                <a:cs typeface="Arial MT"/>
              </a:rPr>
              <a:t> </a:t>
            </a:r>
            <a:r>
              <a:rPr sz="2800" spc="-60" dirty="0" smtClean="0">
                <a:latin typeface="Arial MT"/>
                <a:cs typeface="Arial MT"/>
              </a:rPr>
              <a:t>breakdown</a:t>
            </a:r>
            <a:r>
              <a:rPr sz="2800" spc="80" dirty="0" smtClean="0">
                <a:latin typeface="Arial MT"/>
                <a:cs typeface="Arial MT"/>
              </a:rPr>
              <a:t> </a:t>
            </a:r>
            <a:r>
              <a:rPr sz="2800" dirty="0" smtClean="0">
                <a:latin typeface="Arial MT"/>
                <a:cs typeface="Arial MT"/>
              </a:rPr>
              <a:t>of</a:t>
            </a:r>
            <a:r>
              <a:rPr sz="2800" spc="-60" dirty="0" smtClean="0">
                <a:latin typeface="Arial MT"/>
                <a:cs typeface="Arial MT"/>
              </a:rPr>
              <a:t> </a:t>
            </a:r>
            <a:r>
              <a:rPr sz="2800" dirty="0" smtClean="0">
                <a:latin typeface="Arial MT"/>
                <a:cs typeface="Arial MT"/>
              </a:rPr>
              <a:t>the</a:t>
            </a:r>
            <a:r>
              <a:rPr sz="2800" spc="40" dirty="0" smtClean="0">
                <a:latin typeface="Arial MT"/>
                <a:cs typeface="Arial MT"/>
              </a:rPr>
              <a:t> </a:t>
            </a:r>
            <a:r>
              <a:rPr sz="2800" spc="-90" dirty="0" smtClean="0">
                <a:latin typeface="Arial MT"/>
                <a:cs typeface="Arial MT"/>
              </a:rPr>
              <a:t>widespread</a:t>
            </a:r>
            <a:r>
              <a:rPr sz="2800" spc="75" dirty="0" smtClean="0">
                <a:latin typeface="Arial MT"/>
                <a:cs typeface="Arial MT"/>
              </a:rPr>
              <a:t> </a:t>
            </a:r>
            <a:r>
              <a:rPr sz="2800" dirty="0" smtClean="0">
                <a:latin typeface="Arial MT"/>
                <a:cs typeface="Arial MT"/>
              </a:rPr>
              <a:t>trade</a:t>
            </a:r>
            <a:r>
              <a:rPr sz="2800" spc="-20" dirty="0" smtClean="0">
                <a:latin typeface="Arial MT"/>
                <a:cs typeface="Arial MT"/>
              </a:rPr>
              <a:t> </a:t>
            </a:r>
            <a:r>
              <a:rPr sz="2800" spc="-25" dirty="0" smtClean="0">
                <a:latin typeface="Arial MT"/>
                <a:cs typeface="Arial MT"/>
              </a:rPr>
              <a:t>of </a:t>
            </a:r>
            <a:r>
              <a:rPr sz="2550" spc="75" dirty="0" smtClean="0">
                <a:latin typeface="Arial MT"/>
                <a:cs typeface="Arial MT"/>
              </a:rPr>
              <a:t>the</a:t>
            </a:r>
            <a:r>
              <a:rPr sz="2550" spc="145" dirty="0" smtClean="0">
                <a:latin typeface="Arial MT"/>
                <a:cs typeface="Arial MT"/>
              </a:rPr>
              <a:t> </a:t>
            </a:r>
            <a:r>
              <a:rPr sz="2550" spc="95" dirty="0" smtClean="0">
                <a:latin typeface="Arial MT"/>
                <a:cs typeface="Arial MT"/>
              </a:rPr>
              <a:t>Indus</a:t>
            </a:r>
            <a:r>
              <a:rPr sz="2550" spc="270" dirty="0" smtClean="0">
                <a:latin typeface="Arial MT"/>
                <a:cs typeface="Arial MT"/>
              </a:rPr>
              <a:t> </a:t>
            </a:r>
            <a:r>
              <a:rPr sz="2550" spc="50" dirty="0" smtClean="0">
                <a:latin typeface="Arial MT"/>
                <a:cs typeface="Arial MT"/>
              </a:rPr>
              <a:t>civilization,</a:t>
            </a:r>
            <a:r>
              <a:rPr sz="2550" dirty="0" smtClean="0">
                <a:latin typeface="Arial MT"/>
                <a:cs typeface="Arial MT"/>
              </a:rPr>
              <a:t>	</a:t>
            </a:r>
            <a:r>
              <a:rPr sz="2550" spc="55" dirty="0" smtClean="0">
                <a:latin typeface="Arial MT"/>
                <a:cs typeface="Arial MT"/>
              </a:rPr>
              <a:t>with</a:t>
            </a:r>
            <a:r>
              <a:rPr sz="2550" dirty="0" smtClean="0">
                <a:latin typeface="Arial MT"/>
                <a:cs typeface="Arial MT"/>
              </a:rPr>
              <a:t>	</a:t>
            </a:r>
            <a:r>
              <a:rPr sz="2550" spc="45" dirty="0" smtClean="0">
                <a:latin typeface="Arial MT"/>
                <a:cs typeface="Arial MT"/>
              </a:rPr>
              <a:t>materials</a:t>
            </a:r>
            <a:r>
              <a:rPr sz="2550" dirty="0" smtClean="0">
                <a:latin typeface="Arial MT"/>
                <a:cs typeface="Arial MT"/>
              </a:rPr>
              <a:t>	such</a:t>
            </a:r>
            <a:r>
              <a:rPr sz="2550" spc="240" dirty="0" smtClean="0">
                <a:latin typeface="Arial MT"/>
                <a:cs typeface="Arial MT"/>
              </a:rPr>
              <a:t> </a:t>
            </a:r>
            <a:r>
              <a:rPr sz="2800" spc="-25" dirty="0" smtClean="0">
                <a:latin typeface="Arial MT"/>
                <a:cs typeface="Arial MT"/>
              </a:rPr>
              <a:t>as </a:t>
            </a:r>
            <a:r>
              <a:rPr sz="2550" spc="60" dirty="0" smtClean="0">
                <a:latin typeface="Arial MT"/>
                <a:cs typeface="Arial MT"/>
              </a:rPr>
              <a:t>marine</a:t>
            </a:r>
            <a:r>
              <a:rPr sz="2550" spc="380" dirty="0" smtClean="0">
                <a:latin typeface="Arial MT"/>
                <a:cs typeface="Arial MT"/>
              </a:rPr>
              <a:t> </a:t>
            </a:r>
            <a:r>
              <a:rPr sz="2550" dirty="0" smtClean="0">
                <a:latin typeface="Arial MT"/>
                <a:cs typeface="Arial MT"/>
              </a:rPr>
              <a:t>shells</a:t>
            </a:r>
            <a:r>
              <a:rPr sz="2550" spc="409" dirty="0" smtClean="0">
                <a:latin typeface="Arial MT"/>
                <a:cs typeface="Arial MT"/>
              </a:rPr>
              <a:t> </a:t>
            </a:r>
            <a:r>
              <a:rPr sz="2550" dirty="0" smtClean="0">
                <a:latin typeface="Arial MT"/>
                <a:cs typeface="Arial MT"/>
              </a:rPr>
              <a:t>no</a:t>
            </a:r>
            <a:r>
              <a:rPr sz="2550" spc="375" dirty="0" smtClean="0">
                <a:latin typeface="Arial MT"/>
                <a:cs typeface="Arial MT"/>
              </a:rPr>
              <a:t> </a:t>
            </a:r>
            <a:r>
              <a:rPr sz="2550" dirty="0" smtClean="0">
                <a:latin typeface="Arial MT"/>
                <a:cs typeface="Arial MT"/>
              </a:rPr>
              <a:t>longer</a:t>
            </a:r>
            <a:r>
              <a:rPr sz="2550" spc="409" dirty="0" smtClean="0">
                <a:latin typeface="Arial MT"/>
                <a:cs typeface="Arial MT"/>
              </a:rPr>
              <a:t> </a:t>
            </a:r>
            <a:r>
              <a:rPr sz="2550" spc="-10" dirty="0" smtClean="0">
                <a:latin typeface="Arial MT"/>
                <a:cs typeface="Arial MT"/>
              </a:rPr>
              <a:t>used.</a:t>
            </a:r>
            <a:endParaRPr sz="2550" dirty="0" smtClean="0">
              <a:latin typeface="Arial MT"/>
              <a:cs typeface="Arial MT"/>
            </a:endParaRPr>
          </a:p>
          <a:p>
            <a:pPr marL="348615">
              <a:lnSpc>
                <a:spcPts val="2920"/>
              </a:lnSpc>
              <a:tabLst>
                <a:tab pos="2013585" algn="l"/>
                <a:tab pos="3852545" algn="l"/>
              </a:tabLst>
            </a:pPr>
            <a:r>
              <a:rPr sz="2550" spc="-10" dirty="0" smtClean="0">
                <a:latin typeface="Arial MT"/>
                <a:cs typeface="Arial MT"/>
              </a:rPr>
              <a:t>Continued</a:t>
            </a:r>
            <a:r>
              <a:rPr sz="2550" dirty="0">
                <a:latin typeface="Arial MT"/>
                <a:cs typeface="Arial MT"/>
              </a:rPr>
              <a:t>	use</a:t>
            </a:r>
            <a:r>
              <a:rPr sz="2550" spc="300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of</a:t>
            </a:r>
            <a:r>
              <a:rPr sz="2550" spc="220" dirty="0">
                <a:latin typeface="Arial MT"/>
                <a:cs typeface="Arial MT"/>
              </a:rPr>
              <a:t> </a:t>
            </a:r>
            <a:r>
              <a:rPr sz="2550" spc="35" dirty="0">
                <a:latin typeface="Arial MT"/>
                <a:cs typeface="Arial MT"/>
              </a:rPr>
              <a:t>mud</a:t>
            </a:r>
            <a:r>
              <a:rPr sz="2550" dirty="0">
                <a:latin typeface="Arial MT"/>
                <a:cs typeface="Arial MT"/>
              </a:rPr>
              <a:t>	brick</a:t>
            </a:r>
            <a:r>
              <a:rPr sz="2550" spc="455" dirty="0">
                <a:latin typeface="Arial MT"/>
                <a:cs typeface="Arial MT"/>
              </a:rPr>
              <a:t> </a:t>
            </a:r>
            <a:r>
              <a:rPr sz="2550" spc="75" dirty="0">
                <a:latin typeface="Arial MT"/>
                <a:cs typeface="Arial MT"/>
              </a:rPr>
              <a:t>for</a:t>
            </a:r>
            <a:r>
              <a:rPr sz="2550" spc="380" dirty="0">
                <a:latin typeface="Arial MT"/>
                <a:cs typeface="Arial MT"/>
              </a:rPr>
              <a:t> </a:t>
            </a:r>
            <a:r>
              <a:rPr sz="2550" spc="45" dirty="0">
                <a:latin typeface="Arial MT"/>
                <a:cs typeface="Arial MT"/>
              </a:rPr>
              <a:t>building.</a:t>
            </a:r>
            <a:endParaRPr sz="2550" dirty="0">
              <a:latin typeface="Arial MT"/>
              <a:cs typeface="Arial MT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577294" y="4790758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17" name="object 12"/>
          <p:cNvGrpSpPr/>
          <p:nvPr/>
        </p:nvGrpSpPr>
        <p:grpSpPr>
          <a:xfrm>
            <a:off x="577294" y="4631492"/>
            <a:ext cx="154940" cy="154940"/>
            <a:chOff x="580429" y="1782960"/>
            <a:chExt cx="154940" cy="154940"/>
          </a:xfrm>
        </p:grpSpPr>
        <p:sp>
          <p:nvSpPr>
            <p:cNvPr id="18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11"/>
          <p:cNvSpPr/>
          <p:nvPr/>
        </p:nvSpPr>
        <p:spPr>
          <a:xfrm>
            <a:off x="551477" y="3113108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21" name="object 12"/>
          <p:cNvGrpSpPr/>
          <p:nvPr/>
        </p:nvGrpSpPr>
        <p:grpSpPr>
          <a:xfrm>
            <a:off x="551477" y="2967474"/>
            <a:ext cx="154940" cy="154940"/>
            <a:chOff x="580429" y="1782960"/>
            <a:chExt cx="154940" cy="154940"/>
          </a:xfrm>
        </p:grpSpPr>
        <p:sp>
          <p:nvSpPr>
            <p:cNvPr id="22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8" name="object 11"/>
          <p:cNvSpPr/>
          <p:nvPr/>
        </p:nvSpPr>
        <p:spPr>
          <a:xfrm>
            <a:off x="577294" y="1847989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81" y="0"/>
                </a:lnTo>
              </a:path>
            </a:pathLst>
          </a:custGeom>
          <a:ln w="20835">
            <a:solidFill>
              <a:srgbClr val="60641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29" name="object 12"/>
          <p:cNvGrpSpPr/>
          <p:nvPr/>
        </p:nvGrpSpPr>
        <p:grpSpPr>
          <a:xfrm>
            <a:off x="577294" y="1693049"/>
            <a:ext cx="154940" cy="154940"/>
            <a:chOff x="580429" y="1782960"/>
            <a:chExt cx="154940" cy="154940"/>
          </a:xfrm>
        </p:grpSpPr>
        <p:sp>
          <p:nvSpPr>
            <p:cNvPr id="30" name="object 13"/>
            <p:cNvSpPr/>
            <p:nvPr/>
          </p:nvSpPr>
          <p:spPr>
            <a:xfrm>
              <a:off x="580429" y="178296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0" y="10417"/>
                  </a:moveTo>
                  <a:lnTo>
                    <a:pt x="154781" y="10417"/>
                  </a:lnTo>
                </a:path>
                <a:path w="154940" h="154939">
                  <a:moveTo>
                    <a:pt x="10417" y="154781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14"/>
            <p:cNvSpPr/>
            <p:nvPr/>
          </p:nvSpPr>
          <p:spPr>
            <a:xfrm>
              <a:off x="724792" y="1782960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1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2" name="object 17"/>
          <p:cNvSpPr txBox="1">
            <a:spLocks/>
          </p:cNvSpPr>
          <p:nvPr/>
        </p:nvSpPr>
        <p:spPr>
          <a:xfrm>
            <a:off x="549740" y="98425"/>
            <a:ext cx="5165260" cy="114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solidFill>
                  <a:srgbClr val="82856D"/>
                </a:solidFill>
                <a:latin typeface="Times New Roman"/>
                <a:cs typeface="Times New Roman"/>
              </a:rPr>
              <a:t>Late </a:t>
            </a:r>
            <a:r>
              <a:rPr lang="en-GB" sz="3300" dirty="0" err="1" smtClean="0">
                <a:solidFill>
                  <a:srgbClr val="82856D"/>
                </a:solidFill>
                <a:latin typeface="Times New Roman"/>
                <a:cs typeface="Times New Roman"/>
              </a:rPr>
              <a:t>Harappan</a:t>
            </a:r>
            <a:r>
              <a:rPr lang="en-GB" sz="3300" dirty="0" smtClean="0">
                <a:solidFill>
                  <a:srgbClr val="82856D"/>
                </a:solidFill>
                <a:latin typeface="Times New Roman"/>
                <a:cs typeface="Times New Roman"/>
              </a:rPr>
              <a:t>-Cemetery 1700-1300 BC</a:t>
            </a:r>
            <a:endParaRPr lang="en-IN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171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5391" y="1607343"/>
            <a:ext cx="5866804" cy="39112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19695" y="180230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606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19695" y="1711523"/>
            <a:ext cx="101600" cy="101600"/>
            <a:chOff x="419695" y="1711523"/>
            <a:chExt cx="101600" cy="101600"/>
          </a:xfrm>
        </p:grpSpPr>
        <p:sp>
          <p:nvSpPr>
            <p:cNvPr id="7" name="object 7"/>
            <p:cNvSpPr/>
            <p:nvPr/>
          </p:nvSpPr>
          <p:spPr>
            <a:xfrm>
              <a:off x="419695" y="171152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417"/>
                  </a:moveTo>
                  <a:lnTo>
                    <a:pt x="101203" y="10417"/>
                  </a:lnTo>
                </a:path>
                <a:path w="101600" h="101600">
                  <a:moveTo>
                    <a:pt x="10417" y="10120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480" y="1711523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20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765" y="3741539"/>
            <a:ext cx="107156" cy="10715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947449" cy="51039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365250" algn="l"/>
                <a:tab pos="2037714" algn="l"/>
              </a:tabLst>
            </a:pPr>
            <a:r>
              <a:rPr lang="en-GB" sz="3200" dirty="0" smtClean="0">
                <a:solidFill>
                  <a:srgbClr val="939A0F"/>
                </a:solidFill>
                <a:latin typeface="Times New Roman"/>
                <a:cs typeface="Times New Roman"/>
              </a:rPr>
              <a:t>Himalayan Mountains</a:t>
            </a:r>
            <a:endParaRPr lang="en-GB"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157" y="1581248"/>
            <a:ext cx="2216785" cy="433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ts val="1880"/>
              </a:lnSpc>
              <a:spcBef>
                <a:spcPts val="105"/>
              </a:spcBef>
            </a:pPr>
            <a:r>
              <a:rPr sz="1750" dirty="0">
                <a:latin typeface="Arial MT"/>
                <a:cs typeface="Arial MT"/>
              </a:rPr>
              <a:t>Nanga</a:t>
            </a:r>
            <a:r>
              <a:rPr sz="1750" spc="3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Parbat</a:t>
            </a:r>
            <a:r>
              <a:rPr sz="1750" spc="50" dirty="0">
                <a:latin typeface="Arial MT"/>
                <a:cs typeface="Arial MT"/>
              </a:rPr>
              <a:t> </a:t>
            </a:r>
            <a:r>
              <a:rPr sz="1750" spc="-25" dirty="0">
                <a:latin typeface="Arial MT"/>
                <a:cs typeface="Arial MT"/>
              </a:rPr>
              <a:t>and</a:t>
            </a:r>
            <a:endParaRPr sz="1750">
              <a:latin typeface="Arial MT"/>
              <a:cs typeface="Arial MT"/>
            </a:endParaRPr>
          </a:p>
          <a:p>
            <a:pPr marL="18415" marR="464184" indent="1905">
              <a:lnSpc>
                <a:spcPct val="80900"/>
              </a:lnSpc>
              <a:spcBef>
                <a:spcPts val="204"/>
              </a:spcBef>
            </a:pPr>
            <a:r>
              <a:rPr sz="1850" spc="-25" dirty="0">
                <a:latin typeface="Arial MT"/>
                <a:cs typeface="Arial MT"/>
              </a:rPr>
              <a:t>numerous</a:t>
            </a:r>
            <a:r>
              <a:rPr sz="1850" spc="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other </a:t>
            </a:r>
            <a:r>
              <a:rPr sz="1800" dirty="0">
                <a:latin typeface="Arial MT"/>
                <a:cs typeface="Arial MT"/>
              </a:rPr>
              <a:t>mountains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the </a:t>
            </a:r>
            <a:r>
              <a:rPr sz="1750" spc="-10" dirty="0">
                <a:latin typeface="Arial MT"/>
                <a:cs typeface="Arial MT"/>
              </a:rPr>
              <a:t>Himalaya, </a:t>
            </a:r>
            <a:r>
              <a:rPr sz="1800" dirty="0">
                <a:latin typeface="Arial MT"/>
                <a:cs typeface="Arial MT"/>
              </a:rPr>
              <a:t>Karakorum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and</a:t>
            </a:r>
            <a:endParaRPr sz="1800">
              <a:latin typeface="Arial MT"/>
              <a:cs typeface="Arial MT"/>
            </a:endParaRPr>
          </a:p>
          <a:p>
            <a:pPr marL="18415" marR="5080" indent="635">
              <a:lnSpc>
                <a:spcPct val="80700"/>
              </a:lnSpc>
              <a:spcBef>
                <a:spcPts val="20"/>
              </a:spcBef>
            </a:pPr>
            <a:r>
              <a:rPr sz="1700" dirty="0">
                <a:latin typeface="Arial MT"/>
                <a:cs typeface="Arial MT"/>
              </a:rPr>
              <a:t>Hindu</a:t>
            </a:r>
            <a:r>
              <a:rPr sz="1700" spc="2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Kush</a:t>
            </a:r>
            <a:r>
              <a:rPr sz="1700" spc="3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provide</a:t>
            </a:r>
            <a:r>
              <a:rPr sz="1700" spc="315" dirty="0">
                <a:latin typeface="Arial MT"/>
                <a:cs typeface="Arial MT"/>
              </a:rPr>
              <a:t> </a:t>
            </a:r>
            <a:r>
              <a:rPr sz="1700" spc="-50" dirty="0">
                <a:latin typeface="Arial MT"/>
                <a:cs typeface="Arial MT"/>
              </a:rPr>
              <a:t>a </a:t>
            </a:r>
            <a:r>
              <a:rPr sz="1850" spc="-30" dirty="0">
                <a:latin typeface="Arial MT"/>
                <a:cs typeface="Arial MT"/>
              </a:rPr>
              <a:t>continuous</a:t>
            </a:r>
            <a:r>
              <a:rPr sz="1850" spc="95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source</a:t>
            </a:r>
            <a:r>
              <a:rPr sz="1850" spc="40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of </a:t>
            </a:r>
            <a:r>
              <a:rPr sz="1700" dirty="0">
                <a:latin typeface="Arial MT"/>
                <a:cs typeface="Arial MT"/>
              </a:rPr>
              <a:t>water</a:t>
            </a:r>
            <a:r>
              <a:rPr sz="1700" spc="39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for</a:t>
            </a:r>
            <a:r>
              <a:rPr sz="1700" spc="2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250" dirty="0">
                <a:latin typeface="Arial MT"/>
                <a:cs typeface="Arial MT"/>
              </a:rPr>
              <a:t> </a:t>
            </a:r>
            <a:r>
              <a:rPr sz="1700" spc="55" dirty="0">
                <a:latin typeface="Arial MT"/>
                <a:cs typeface="Arial MT"/>
              </a:rPr>
              <a:t>Indus </a:t>
            </a:r>
            <a:r>
              <a:rPr sz="1850" dirty="0">
                <a:latin typeface="Arial MT"/>
                <a:cs typeface="Arial MT"/>
              </a:rPr>
              <a:t>and</a:t>
            </a:r>
            <a:r>
              <a:rPr sz="1850" spc="2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its</a:t>
            </a:r>
            <a:r>
              <a:rPr sz="1850" spc="-5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tributaries.</a:t>
            </a:r>
            <a:endParaRPr sz="1850">
              <a:latin typeface="Arial MT"/>
              <a:cs typeface="Arial MT"/>
            </a:endParaRPr>
          </a:p>
          <a:p>
            <a:pPr marL="12700" marR="36830" indent="635">
              <a:lnSpc>
                <a:spcPct val="81900"/>
              </a:lnSpc>
              <a:spcBef>
                <a:spcPts val="290"/>
              </a:spcBef>
            </a:pPr>
            <a:r>
              <a:rPr sz="1850" spc="-65" dirty="0">
                <a:latin typeface="Arial MT"/>
                <a:cs typeface="Arial MT"/>
              </a:rPr>
              <a:t>These</a:t>
            </a:r>
            <a:r>
              <a:rPr sz="1850" spc="-30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mountain </a:t>
            </a:r>
            <a:r>
              <a:rPr sz="1750" dirty="0">
                <a:latin typeface="Arial MT"/>
                <a:cs typeface="Arial MT"/>
              </a:rPr>
              <a:t>ranges</a:t>
            </a:r>
            <a:r>
              <a:rPr sz="1750" spc="9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also</a:t>
            </a:r>
            <a:r>
              <a:rPr sz="1750" spc="15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provided </a:t>
            </a:r>
            <a:r>
              <a:rPr sz="1800" dirty="0">
                <a:latin typeface="Arial MT"/>
                <a:cs typeface="Arial MT"/>
              </a:rPr>
              <a:t>important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timber, </a:t>
            </a:r>
            <a:r>
              <a:rPr sz="1700" dirty="0">
                <a:latin typeface="Arial MT"/>
                <a:cs typeface="Arial MT"/>
              </a:rPr>
              <a:t>animal</a:t>
            </a:r>
            <a:r>
              <a:rPr sz="1700" spc="4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products,</a:t>
            </a:r>
            <a:r>
              <a:rPr sz="1700" spc="40" dirty="0">
                <a:latin typeface="Arial MT"/>
                <a:cs typeface="Arial MT"/>
              </a:rPr>
              <a:t>  </a:t>
            </a:r>
            <a:r>
              <a:rPr sz="1700" spc="-25" dirty="0">
                <a:latin typeface="Arial MT"/>
                <a:cs typeface="Arial MT"/>
              </a:rPr>
              <a:t>and </a:t>
            </a:r>
            <a:r>
              <a:rPr sz="1700" dirty="0">
                <a:latin typeface="Arial MT"/>
                <a:cs typeface="Arial MT"/>
              </a:rPr>
              <a:t>minerals,</a:t>
            </a:r>
            <a:r>
              <a:rPr sz="1700" spc="45" dirty="0">
                <a:latin typeface="Arial MT"/>
                <a:cs typeface="Arial MT"/>
              </a:rPr>
              <a:t>  </a:t>
            </a:r>
            <a:r>
              <a:rPr sz="1700" spc="-10" dirty="0">
                <a:latin typeface="Arial MT"/>
                <a:cs typeface="Arial MT"/>
              </a:rPr>
              <a:t>gold,</a:t>
            </a:r>
            <a:r>
              <a:rPr sz="1700" spc="50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silver,</a:t>
            </a:r>
            <a:r>
              <a:rPr sz="1850" spc="17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tin</a:t>
            </a:r>
            <a:r>
              <a:rPr sz="1850" spc="3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and</a:t>
            </a:r>
            <a:endParaRPr sz="1850">
              <a:latin typeface="Arial MT"/>
              <a:cs typeface="Arial MT"/>
            </a:endParaRPr>
          </a:p>
          <a:p>
            <a:pPr marL="20320">
              <a:lnSpc>
                <a:spcPts val="1445"/>
              </a:lnSpc>
            </a:pPr>
            <a:r>
              <a:rPr sz="1800" spc="-10" dirty="0">
                <a:latin typeface="Arial MT"/>
                <a:cs typeface="Arial MT"/>
              </a:rPr>
              <a:t>semiprecious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stones</a:t>
            </a:r>
            <a:endParaRPr sz="1800">
              <a:latin typeface="Arial MT"/>
              <a:cs typeface="Arial MT"/>
            </a:endParaRPr>
          </a:p>
          <a:p>
            <a:pPr marL="14604">
              <a:lnSpc>
                <a:spcPts val="1835"/>
              </a:lnSpc>
            </a:pPr>
            <a:r>
              <a:rPr sz="1900" dirty="0">
                <a:latin typeface="Arial MT"/>
                <a:cs typeface="Arial MT"/>
              </a:rPr>
              <a:t>that</a:t>
            </a:r>
            <a:r>
              <a:rPr sz="1900" spc="125" dirty="0">
                <a:latin typeface="Arial MT"/>
                <a:cs typeface="Arial MT"/>
              </a:rPr>
              <a:t> </a:t>
            </a:r>
            <a:r>
              <a:rPr sz="1900" spc="-85" dirty="0">
                <a:latin typeface="Arial MT"/>
                <a:cs typeface="Arial MT"/>
              </a:rPr>
              <a:t>were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traded</a:t>
            </a:r>
            <a:endParaRPr sz="1900">
              <a:latin typeface="Arial MT"/>
              <a:cs typeface="Arial MT"/>
            </a:endParaRPr>
          </a:p>
          <a:p>
            <a:pPr marL="14604">
              <a:lnSpc>
                <a:spcPts val="1855"/>
              </a:lnSpc>
            </a:pPr>
            <a:r>
              <a:rPr sz="1700" spc="50" dirty="0">
                <a:latin typeface="Arial MT"/>
                <a:cs typeface="Arial MT"/>
              </a:rPr>
              <a:t>throughout</a:t>
            </a:r>
            <a:r>
              <a:rPr sz="1700" spc="37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185" dirty="0">
                <a:latin typeface="Arial MT"/>
                <a:cs typeface="Arial MT"/>
              </a:rPr>
              <a:t> </a:t>
            </a:r>
            <a:r>
              <a:rPr sz="1700" spc="55" dirty="0">
                <a:latin typeface="Arial MT"/>
                <a:cs typeface="Arial MT"/>
              </a:rPr>
              <a:t>Indus</a:t>
            </a:r>
            <a:endParaRPr sz="1700">
              <a:latin typeface="Arial MT"/>
              <a:cs typeface="Arial MT"/>
            </a:endParaRPr>
          </a:p>
          <a:p>
            <a:pPr marL="17780">
              <a:lnSpc>
                <a:spcPts val="2090"/>
              </a:lnSpc>
            </a:pPr>
            <a:r>
              <a:rPr sz="1750" spc="-10" dirty="0">
                <a:latin typeface="Arial MT"/>
                <a:cs typeface="Arial MT"/>
              </a:rPr>
              <a:t>Valley.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7929" y="2366366"/>
            <a:ext cx="5482828" cy="2902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497234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5B6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4881562"/>
            <a:ext cx="101600" cy="101600"/>
            <a:chOff x="571500" y="4881562"/>
            <a:chExt cx="101600" cy="101600"/>
          </a:xfrm>
        </p:grpSpPr>
        <p:sp>
          <p:nvSpPr>
            <p:cNvPr id="6" name="object 6"/>
            <p:cNvSpPr/>
            <p:nvPr/>
          </p:nvSpPr>
          <p:spPr>
            <a:xfrm>
              <a:off x="571500" y="4881562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417"/>
                  </a:moveTo>
                  <a:lnTo>
                    <a:pt x="101203" y="10417"/>
                  </a:lnTo>
                </a:path>
                <a:path w="101600" h="101600">
                  <a:moveTo>
                    <a:pt x="10417" y="10120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5B6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285" y="4881562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20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5B6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1500" y="316855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5B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1500" y="3077766"/>
            <a:ext cx="101600" cy="101600"/>
            <a:chOff x="571500" y="3077766"/>
            <a:chExt cx="101600" cy="101600"/>
          </a:xfrm>
        </p:grpSpPr>
        <p:sp>
          <p:nvSpPr>
            <p:cNvPr id="10" name="object 10"/>
            <p:cNvSpPr/>
            <p:nvPr/>
          </p:nvSpPr>
          <p:spPr>
            <a:xfrm>
              <a:off x="571500" y="3077766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417"/>
                  </a:moveTo>
                  <a:lnTo>
                    <a:pt x="101203" y="10417"/>
                  </a:lnTo>
                </a:path>
                <a:path w="101600" h="101600">
                  <a:moveTo>
                    <a:pt x="10417" y="10120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285" y="307776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20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71500" y="180230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5B6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500" y="1711523"/>
            <a:ext cx="101600" cy="101600"/>
            <a:chOff x="571500" y="1711523"/>
            <a:chExt cx="101600" cy="101600"/>
          </a:xfrm>
        </p:grpSpPr>
        <p:sp>
          <p:nvSpPr>
            <p:cNvPr id="14" name="object 14"/>
            <p:cNvSpPr/>
            <p:nvPr/>
          </p:nvSpPr>
          <p:spPr>
            <a:xfrm>
              <a:off x="571500" y="171152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417"/>
                  </a:moveTo>
                  <a:lnTo>
                    <a:pt x="101203" y="10417"/>
                  </a:lnTo>
                </a:path>
                <a:path w="101600" h="101600">
                  <a:moveTo>
                    <a:pt x="10417" y="10120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5B6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285" y="1711523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20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5B6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5181" y="1599852"/>
            <a:ext cx="2284730" cy="47675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3970" marR="5080" indent="2540">
              <a:lnSpc>
                <a:spcPct val="85400"/>
              </a:lnSpc>
              <a:spcBef>
                <a:spcPts val="390"/>
              </a:spcBef>
            </a:pPr>
            <a:r>
              <a:rPr sz="1600" dirty="0">
                <a:latin typeface="Arial MT"/>
                <a:cs typeface="Arial MT"/>
              </a:rPr>
              <a:t>Cedar</a:t>
            </a:r>
            <a:r>
              <a:rPr sz="1600" spc="3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330" dirty="0">
                <a:latin typeface="Arial MT"/>
                <a:cs typeface="Arial MT"/>
              </a:rPr>
              <a:t> </a:t>
            </a:r>
            <a:r>
              <a:rPr sz="1600" spc="65" dirty="0">
                <a:latin typeface="Arial MT"/>
                <a:cs typeface="Arial MT"/>
              </a:rPr>
              <a:t>Chitral</a:t>
            </a:r>
            <a:r>
              <a:rPr sz="1600" spc="445" dirty="0">
                <a:latin typeface="Arial MT"/>
                <a:cs typeface="Arial MT"/>
              </a:rPr>
              <a:t> </a:t>
            </a:r>
            <a:r>
              <a:rPr sz="1600" spc="50" dirty="0">
                <a:latin typeface="Arial MT"/>
                <a:cs typeface="Arial MT"/>
              </a:rPr>
              <a:t>valley </a:t>
            </a:r>
            <a:r>
              <a:rPr sz="1700" dirty="0">
                <a:latin typeface="Arial MT"/>
                <a:cs typeface="Arial MT"/>
              </a:rPr>
              <a:t>is</a:t>
            </a:r>
            <a:r>
              <a:rPr sz="1700" spc="1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still</a:t>
            </a:r>
            <a:r>
              <a:rPr sz="1700" spc="2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used</a:t>
            </a:r>
            <a:r>
              <a:rPr sz="1700" spc="25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to</a:t>
            </a:r>
            <a:r>
              <a:rPr sz="1700" spc="16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make </a:t>
            </a:r>
            <a:r>
              <a:rPr sz="1700" dirty="0">
                <a:latin typeface="Arial MT"/>
                <a:cs typeface="Arial MT"/>
              </a:rPr>
              <a:t>houses</a:t>
            </a:r>
            <a:r>
              <a:rPr sz="1700" spc="19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and</a:t>
            </a:r>
            <a:r>
              <a:rPr sz="1700" spc="23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coffins, </a:t>
            </a:r>
            <a:r>
              <a:rPr sz="1700" dirty="0">
                <a:latin typeface="Arial MT"/>
                <a:cs typeface="Arial MT"/>
              </a:rPr>
              <a:t>following</a:t>
            </a:r>
            <a:r>
              <a:rPr sz="1700" spc="37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</a:t>
            </a:r>
            <a:r>
              <a:rPr sz="1700" spc="30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tradition </a:t>
            </a:r>
            <a:r>
              <a:rPr sz="1700" spc="70" dirty="0">
                <a:latin typeface="Arial MT"/>
                <a:cs typeface="Arial MT"/>
              </a:rPr>
              <a:t>that</a:t>
            </a:r>
            <a:r>
              <a:rPr sz="1700" spc="2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dates</a:t>
            </a:r>
            <a:r>
              <a:rPr sz="1700" spc="2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back</a:t>
            </a:r>
            <a:r>
              <a:rPr sz="1700" spc="27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to</a:t>
            </a:r>
            <a:r>
              <a:rPr sz="1700" spc="16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the </a:t>
            </a:r>
            <a:r>
              <a:rPr sz="1650" spc="75" dirty="0">
                <a:latin typeface="Arial MT"/>
                <a:cs typeface="Arial MT"/>
              </a:rPr>
              <a:t>first</a:t>
            </a:r>
            <a:r>
              <a:rPr sz="1650" spc="140" dirty="0">
                <a:latin typeface="Arial MT"/>
                <a:cs typeface="Arial MT"/>
              </a:rPr>
              <a:t> </a:t>
            </a:r>
            <a:r>
              <a:rPr sz="1650" spc="100" dirty="0">
                <a:latin typeface="Arial MT"/>
                <a:cs typeface="Arial MT"/>
              </a:rPr>
              <a:t>Indus</a:t>
            </a:r>
            <a:r>
              <a:rPr sz="1650" spc="16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cities.</a:t>
            </a:r>
            <a:endParaRPr sz="1650">
              <a:latin typeface="Arial MT"/>
              <a:cs typeface="Arial MT"/>
            </a:endParaRPr>
          </a:p>
          <a:p>
            <a:pPr marL="17780" marR="368300" indent="1905">
              <a:lnSpc>
                <a:spcPct val="86400"/>
              </a:lnSpc>
              <a:spcBef>
                <a:spcPts val="400"/>
              </a:spcBef>
            </a:pPr>
            <a:r>
              <a:rPr sz="1650" dirty="0">
                <a:latin typeface="Arial MT"/>
                <a:cs typeface="Arial MT"/>
              </a:rPr>
              <a:t>Beyond</a:t>
            </a:r>
            <a:r>
              <a:rPr sz="1650" spc="495" dirty="0">
                <a:latin typeface="Arial MT"/>
                <a:cs typeface="Arial MT"/>
              </a:rPr>
              <a:t> </a:t>
            </a:r>
            <a:r>
              <a:rPr sz="1650" spc="35" dirty="0">
                <a:latin typeface="Arial MT"/>
                <a:cs typeface="Arial MT"/>
              </a:rPr>
              <a:t>the </a:t>
            </a:r>
            <a:r>
              <a:rPr sz="1700" dirty="0">
                <a:latin typeface="Arial MT"/>
                <a:cs typeface="Arial MT"/>
              </a:rPr>
              <a:t>mountains</a:t>
            </a:r>
            <a:r>
              <a:rPr sz="1700" spc="40" dirty="0">
                <a:latin typeface="Arial MT"/>
                <a:cs typeface="Arial MT"/>
              </a:rPr>
              <a:t>  </a:t>
            </a:r>
            <a:r>
              <a:rPr sz="1700" dirty="0">
                <a:latin typeface="Arial MT"/>
                <a:cs typeface="Arial MT"/>
              </a:rPr>
              <a:t>in</a:t>
            </a:r>
            <a:r>
              <a:rPr sz="1700" spc="254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the </a:t>
            </a:r>
            <a:r>
              <a:rPr sz="1650" spc="55" dirty="0">
                <a:latin typeface="Arial MT"/>
                <a:cs typeface="Arial MT"/>
              </a:rPr>
              <a:t>background</a:t>
            </a:r>
            <a:r>
              <a:rPr sz="1650" spc="34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is</a:t>
            </a:r>
            <a:r>
              <a:rPr sz="1650" spc="170" dirty="0">
                <a:latin typeface="Arial MT"/>
                <a:cs typeface="Arial MT"/>
              </a:rPr>
              <a:t> </a:t>
            </a:r>
            <a:r>
              <a:rPr sz="1650" spc="35" dirty="0">
                <a:latin typeface="Arial MT"/>
                <a:cs typeface="Arial MT"/>
              </a:rPr>
              <a:t>the </a:t>
            </a:r>
            <a:r>
              <a:rPr sz="1700" dirty="0">
                <a:latin typeface="Arial MT"/>
                <a:cs typeface="Arial MT"/>
              </a:rPr>
              <a:t>region</a:t>
            </a:r>
            <a:r>
              <a:rPr sz="1700" spc="35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of </a:t>
            </a:r>
            <a:r>
              <a:rPr sz="1650" spc="-10" dirty="0">
                <a:latin typeface="Arial MT"/>
                <a:cs typeface="Arial MT"/>
              </a:rPr>
              <a:t>Badakhshan, </a:t>
            </a:r>
            <a:r>
              <a:rPr sz="1650" dirty="0">
                <a:latin typeface="Arial MT"/>
                <a:cs typeface="Arial MT"/>
              </a:rPr>
              <a:t>Afghanistan,</a:t>
            </a:r>
            <a:r>
              <a:rPr sz="1650" spc="245" dirty="0">
                <a:latin typeface="Arial MT"/>
                <a:cs typeface="Arial MT"/>
              </a:rPr>
              <a:t>  </a:t>
            </a:r>
            <a:r>
              <a:rPr sz="1650" spc="-50" dirty="0">
                <a:latin typeface="Arial MT"/>
                <a:cs typeface="Arial MT"/>
              </a:rPr>
              <a:t>a </a:t>
            </a:r>
            <a:r>
              <a:rPr sz="1700" dirty="0">
                <a:latin typeface="Arial MT"/>
                <a:cs typeface="Arial MT"/>
              </a:rPr>
              <a:t>source</a:t>
            </a:r>
            <a:r>
              <a:rPr sz="1700" spc="3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of</a:t>
            </a:r>
            <a:r>
              <a:rPr sz="1700" spc="2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19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deep </a:t>
            </a:r>
            <a:r>
              <a:rPr sz="1600" spc="60" dirty="0">
                <a:latin typeface="Arial MT"/>
                <a:cs typeface="Arial MT"/>
              </a:rPr>
              <a:t>blue</a:t>
            </a:r>
            <a:r>
              <a:rPr sz="1600" spc="215" dirty="0">
                <a:latin typeface="Arial MT"/>
                <a:cs typeface="Arial MT"/>
              </a:rPr>
              <a:t> </a:t>
            </a:r>
            <a:r>
              <a:rPr sz="1600" spc="50" dirty="0">
                <a:latin typeface="Arial MT"/>
                <a:cs typeface="Arial MT"/>
              </a:rPr>
              <a:t>lapis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spc="45" dirty="0">
                <a:latin typeface="Arial MT"/>
                <a:cs typeface="Arial MT"/>
              </a:rPr>
              <a:t>lazuli.</a:t>
            </a:r>
            <a:endParaRPr sz="1600">
              <a:latin typeface="Arial MT"/>
              <a:cs typeface="Arial MT"/>
            </a:endParaRPr>
          </a:p>
          <a:p>
            <a:pPr marL="13970" marR="78740" indent="-1905">
              <a:lnSpc>
                <a:spcPct val="83600"/>
              </a:lnSpc>
              <a:spcBef>
                <a:spcPts val="459"/>
              </a:spcBef>
            </a:pPr>
            <a:r>
              <a:rPr sz="1700" dirty="0">
                <a:latin typeface="Arial MT"/>
                <a:cs typeface="Arial MT"/>
              </a:rPr>
              <a:t>This</a:t>
            </a:r>
            <a:r>
              <a:rPr sz="1700" spc="2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was</a:t>
            </a:r>
            <a:r>
              <a:rPr sz="1700" spc="16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mined </a:t>
            </a:r>
            <a:r>
              <a:rPr sz="1750" dirty="0">
                <a:latin typeface="Arial MT"/>
                <a:cs typeface="Arial MT"/>
              </a:rPr>
              <a:t>during</a:t>
            </a:r>
            <a:r>
              <a:rPr sz="1750" spc="30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the</a:t>
            </a:r>
            <a:r>
              <a:rPr sz="1750" spc="17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Indus </a:t>
            </a:r>
            <a:r>
              <a:rPr sz="1650" dirty="0">
                <a:latin typeface="Arial MT"/>
                <a:cs typeface="Arial MT"/>
              </a:rPr>
              <a:t>period</a:t>
            </a:r>
            <a:r>
              <a:rPr sz="1650" spc="15" dirty="0">
                <a:latin typeface="Arial MT"/>
                <a:cs typeface="Arial MT"/>
              </a:rPr>
              <a:t>  </a:t>
            </a:r>
            <a:r>
              <a:rPr sz="1650" dirty="0">
                <a:latin typeface="Arial MT"/>
                <a:cs typeface="Arial MT"/>
              </a:rPr>
              <a:t>and</a:t>
            </a:r>
            <a:r>
              <a:rPr sz="1650" spc="385" dirty="0">
                <a:latin typeface="Arial MT"/>
                <a:cs typeface="Arial MT"/>
              </a:rPr>
              <a:t> </a:t>
            </a:r>
            <a:r>
              <a:rPr sz="1650" spc="50" dirty="0">
                <a:latin typeface="Arial MT"/>
                <a:cs typeface="Arial MT"/>
              </a:rPr>
              <a:t>traded </a:t>
            </a:r>
            <a:r>
              <a:rPr sz="1650" spc="80" dirty="0">
                <a:latin typeface="Arial MT"/>
                <a:cs typeface="Arial MT"/>
              </a:rPr>
              <a:t>throughout</a:t>
            </a:r>
            <a:r>
              <a:rPr sz="1650" spc="395" dirty="0">
                <a:latin typeface="Arial MT"/>
                <a:cs typeface="Arial MT"/>
              </a:rPr>
              <a:t> </a:t>
            </a:r>
            <a:r>
              <a:rPr sz="1650" spc="65" dirty="0">
                <a:latin typeface="Arial MT"/>
                <a:cs typeface="Arial MT"/>
              </a:rPr>
              <a:t>the</a:t>
            </a:r>
            <a:r>
              <a:rPr sz="1650" spc="75" dirty="0">
                <a:latin typeface="Arial MT"/>
                <a:cs typeface="Arial MT"/>
              </a:rPr>
              <a:t> </a:t>
            </a:r>
            <a:r>
              <a:rPr sz="1650" spc="100" dirty="0">
                <a:latin typeface="Arial MT"/>
                <a:cs typeface="Arial MT"/>
              </a:rPr>
              <a:t>Indus </a:t>
            </a:r>
            <a:r>
              <a:rPr sz="1750" dirty="0">
                <a:latin typeface="Arial MT"/>
                <a:cs typeface="Arial MT"/>
              </a:rPr>
              <a:t>Valley</a:t>
            </a:r>
            <a:r>
              <a:rPr sz="1750" spc="26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and</a:t>
            </a:r>
            <a:r>
              <a:rPr sz="1750" spc="16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to</a:t>
            </a:r>
            <a:r>
              <a:rPr sz="1750" spc="12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far</a:t>
            </a:r>
            <a:r>
              <a:rPr sz="1750" spc="185" dirty="0">
                <a:latin typeface="Arial MT"/>
                <a:cs typeface="Arial MT"/>
              </a:rPr>
              <a:t> </a:t>
            </a:r>
            <a:r>
              <a:rPr sz="1750" spc="-25" dirty="0">
                <a:latin typeface="Arial MT"/>
                <a:cs typeface="Arial MT"/>
              </a:rPr>
              <a:t>off Ptesopotamia</a:t>
            </a:r>
            <a:r>
              <a:rPr sz="1750" spc="190" dirty="0">
                <a:latin typeface="Arial MT"/>
                <a:cs typeface="Arial MT"/>
              </a:rPr>
              <a:t> </a:t>
            </a:r>
            <a:r>
              <a:rPr sz="1750" spc="-25" dirty="0">
                <a:latin typeface="Arial MT"/>
                <a:cs typeface="Arial MT"/>
              </a:rPr>
              <a:t>and </a:t>
            </a:r>
            <a:r>
              <a:rPr sz="1800" spc="-10" dirty="0">
                <a:latin typeface="Arial MT"/>
                <a:cs typeface="Arial MT"/>
              </a:rPr>
              <a:t>Egypt.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7"/>
          <p:cNvSpPr txBox="1">
            <a:spLocks/>
          </p:cNvSpPr>
          <p:nvPr/>
        </p:nvSpPr>
        <p:spPr>
          <a:xfrm>
            <a:off x="549740" y="513572"/>
            <a:ext cx="6616700" cy="553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solidFill>
                  <a:srgbClr val="95971A"/>
                </a:solidFill>
                <a:latin typeface="Times New Roman"/>
                <a:cs typeface="Times New Roman"/>
              </a:rPr>
              <a:t>valley</a:t>
            </a:r>
            <a:endParaRPr lang="en-IN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171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7929" y="1678781"/>
            <a:ext cx="5706070" cy="38129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500" y="360610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062" y="0"/>
                </a:lnTo>
              </a:path>
            </a:pathLst>
          </a:custGeom>
          <a:ln w="20835">
            <a:solidFill>
              <a:srgbClr val="606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500" y="3506391"/>
            <a:ext cx="119380" cy="110489"/>
            <a:chOff x="571500" y="3506391"/>
            <a:chExt cx="119380" cy="110489"/>
          </a:xfrm>
        </p:grpSpPr>
        <p:sp>
          <p:nvSpPr>
            <p:cNvPr id="6" name="object 6"/>
            <p:cNvSpPr/>
            <p:nvPr/>
          </p:nvSpPr>
          <p:spPr>
            <a:xfrm>
              <a:off x="571500" y="3506391"/>
              <a:ext cx="119380" cy="110489"/>
            </a:xfrm>
            <a:custGeom>
              <a:avLst/>
              <a:gdLst/>
              <a:ahLst/>
              <a:cxnLst/>
              <a:rect l="l" t="t" r="r" b="b"/>
              <a:pathLst>
                <a:path w="119379" h="110489">
                  <a:moveTo>
                    <a:pt x="0" y="10417"/>
                  </a:moveTo>
                  <a:lnTo>
                    <a:pt x="119062" y="10417"/>
                  </a:lnTo>
                </a:path>
                <a:path w="119379" h="110489">
                  <a:moveTo>
                    <a:pt x="10417" y="11013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7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0144" y="3506391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11013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7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1500" y="1793378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062" y="0"/>
                </a:lnTo>
              </a:path>
            </a:pathLst>
          </a:custGeom>
          <a:ln w="20835">
            <a:solidFill>
              <a:srgbClr val="606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1500" y="1693664"/>
            <a:ext cx="119380" cy="110489"/>
            <a:chOff x="571500" y="1693664"/>
            <a:chExt cx="119380" cy="110489"/>
          </a:xfrm>
        </p:grpSpPr>
        <p:sp>
          <p:nvSpPr>
            <p:cNvPr id="10" name="object 10"/>
            <p:cNvSpPr/>
            <p:nvPr/>
          </p:nvSpPr>
          <p:spPr>
            <a:xfrm>
              <a:off x="571500" y="1693664"/>
              <a:ext cx="119380" cy="110489"/>
            </a:xfrm>
            <a:custGeom>
              <a:avLst/>
              <a:gdLst/>
              <a:ahLst/>
              <a:cxnLst/>
              <a:rect l="l" t="t" r="r" b="b"/>
              <a:pathLst>
                <a:path w="119379" h="110489">
                  <a:moveTo>
                    <a:pt x="0" y="10417"/>
                  </a:moveTo>
                  <a:lnTo>
                    <a:pt x="119062" y="10417"/>
                  </a:lnTo>
                </a:path>
                <a:path w="119379" h="110489">
                  <a:moveTo>
                    <a:pt x="10417" y="110132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60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144" y="1693664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110132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606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2358" y="2290465"/>
            <a:ext cx="250031" cy="21877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828" y="2290465"/>
            <a:ext cx="508992" cy="20984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73873" y="1531639"/>
            <a:ext cx="2162175" cy="57213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7780" marR="5080" indent="-5715">
              <a:lnSpc>
                <a:spcPct val="66800"/>
              </a:lnSpc>
              <a:spcBef>
                <a:spcPts val="955"/>
              </a:spcBef>
            </a:pPr>
            <a:r>
              <a:rPr sz="2150" spc="-12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215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65" dirty="0">
                <a:solidFill>
                  <a:srgbClr val="000000"/>
                </a:solidFill>
                <a:latin typeface="Arial MT"/>
                <a:cs typeface="Arial MT"/>
              </a:rPr>
              <a:t>coast</a:t>
            </a:r>
            <a:r>
              <a:rPr sz="215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15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85" dirty="0">
                <a:solidFill>
                  <a:srgbClr val="000000"/>
                </a:solidFill>
                <a:latin typeface="Arial MT"/>
                <a:cs typeface="Arial MT"/>
              </a:rPr>
              <a:t>Sindh </a:t>
            </a:r>
            <a:r>
              <a:rPr sz="2150" spc="-55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15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95" dirty="0">
                <a:solidFill>
                  <a:srgbClr val="000000"/>
                </a:solidFill>
                <a:latin typeface="Arial MT"/>
                <a:cs typeface="Arial MT"/>
              </a:rPr>
              <a:t>Makran</a:t>
            </a:r>
            <a:r>
              <a:rPr sz="215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50" spc="-20" dirty="0">
                <a:solidFill>
                  <a:srgbClr val="000000"/>
                </a:solidFill>
                <a:latin typeface="Arial MT"/>
                <a:cs typeface="Arial MT"/>
              </a:rPr>
              <a:t>have</a:t>
            </a:r>
            <a:endParaRPr sz="215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1493" y="2033467"/>
            <a:ext cx="2248535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61620" algn="ctr">
              <a:lnSpc>
                <a:spcPts val="2170"/>
              </a:lnSpc>
              <a:spcBef>
                <a:spcPts val="95"/>
              </a:spcBef>
            </a:pPr>
            <a:r>
              <a:rPr sz="2150" spc="-75" dirty="0">
                <a:latin typeface="Arial MT"/>
                <a:cs typeface="Arial MT"/>
              </a:rPr>
              <a:t>bays</a:t>
            </a:r>
            <a:r>
              <a:rPr sz="2150" spc="-35" dirty="0">
                <a:latin typeface="Arial MT"/>
                <a:cs typeface="Arial MT"/>
              </a:rPr>
              <a:t> </a:t>
            </a:r>
            <a:r>
              <a:rPr sz="2150" spc="-75" dirty="0">
                <a:latin typeface="Arial MT"/>
                <a:cs typeface="Arial MT"/>
              </a:rPr>
              <a:t>and</a:t>
            </a:r>
            <a:r>
              <a:rPr sz="2150" spc="-80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ancient</a:t>
            </a:r>
            <a:endParaRPr sz="2150" dirty="0">
              <a:latin typeface="Arial MT"/>
              <a:cs typeface="Arial MT"/>
            </a:endParaRPr>
          </a:p>
          <a:p>
            <a:pPr marR="331470" algn="ctr">
              <a:lnSpc>
                <a:spcPts val="1725"/>
              </a:lnSpc>
            </a:pPr>
            <a:r>
              <a:rPr sz="2150" spc="-70" dirty="0">
                <a:latin typeface="Arial MT"/>
                <a:cs typeface="Arial MT"/>
              </a:rPr>
              <a:t>arappan</a:t>
            </a:r>
            <a:r>
              <a:rPr sz="2150" spc="-1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sites</a:t>
            </a:r>
            <a:endParaRPr sz="2150" dirty="0">
              <a:latin typeface="Arial MT"/>
              <a:cs typeface="Arial MT"/>
            </a:endParaRPr>
          </a:p>
          <a:p>
            <a:pPr marL="18415">
              <a:lnSpc>
                <a:spcPts val="1830"/>
              </a:lnSpc>
            </a:pPr>
            <a:r>
              <a:rPr sz="2150" spc="-65" dirty="0">
                <a:latin typeface="Arial MT"/>
                <a:cs typeface="Arial MT"/>
              </a:rPr>
              <a:t>have</a:t>
            </a:r>
            <a:r>
              <a:rPr sz="2150" spc="-85" dirty="0">
                <a:latin typeface="Arial MT"/>
                <a:cs typeface="Arial MT"/>
              </a:rPr>
              <a:t> been</a:t>
            </a:r>
            <a:r>
              <a:rPr sz="2150" spc="-2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located</a:t>
            </a:r>
            <a:endParaRPr sz="2150" dirty="0">
              <a:latin typeface="Arial MT"/>
              <a:cs typeface="Arial MT"/>
            </a:endParaRPr>
          </a:p>
          <a:p>
            <a:pPr marL="19050">
              <a:lnSpc>
                <a:spcPts val="1575"/>
              </a:lnSpc>
            </a:pPr>
            <a:r>
              <a:rPr sz="1900" dirty="0">
                <a:latin typeface="Arial MT"/>
                <a:cs typeface="Arial MT"/>
              </a:rPr>
              <a:t>along</a:t>
            </a:r>
            <a:r>
              <a:rPr sz="1900" spc="3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the</a:t>
            </a:r>
            <a:r>
              <a:rPr sz="1900" spc="3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coast</a:t>
            </a:r>
            <a:r>
              <a:rPr sz="1900" spc="32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to</a:t>
            </a:r>
            <a:endParaRPr sz="1900" dirty="0">
              <a:latin typeface="Arial MT"/>
              <a:cs typeface="Arial MT"/>
            </a:endParaRPr>
          </a:p>
          <a:p>
            <a:pPr marL="18415" marR="717550" indent="3810">
              <a:lnSpc>
                <a:spcPct val="68100"/>
              </a:lnSpc>
              <a:spcBef>
                <a:spcPts val="420"/>
              </a:spcBef>
            </a:pPr>
            <a:r>
              <a:rPr sz="2150" dirty="0">
                <a:latin typeface="Arial MT"/>
                <a:cs typeface="Arial MT"/>
              </a:rPr>
              <a:t>the</a:t>
            </a:r>
            <a:r>
              <a:rPr sz="2150" spc="-80" dirty="0">
                <a:latin typeface="Arial MT"/>
                <a:cs typeface="Arial MT"/>
              </a:rPr>
              <a:t> </a:t>
            </a:r>
            <a:r>
              <a:rPr sz="2150" spc="-45" dirty="0">
                <a:latin typeface="Arial MT"/>
                <a:cs typeface="Arial MT"/>
              </a:rPr>
              <a:t>border</a:t>
            </a:r>
            <a:r>
              <a:rPr sz="2150" spc="-60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of </a:t>
            </a:r>
            <a:r>
              <a:rPr sz="2150" spc="-10" dirty="0">
                <a:latin typeface="Arial MT"/>
                <a:cs typeface="Arial MT"/>
              </a:rPr>
              <a:t>modernIran.</a:t>
            </a:r>
            <a:endParaRPr sz="2150" dirty="0">
              <a:latin typeface="Arial MT"/>
              <a:cs typeface="Arial MT"/>
            </a:endParaRPr>
          </a:p>
          <a:p>
            <a:pPr marL="12700">
              <a:lnSpc>
                <a:spcPts val="1735"/>
              </a:lnSpc>
            </a:pPr>
            <a:r>
              <a:rPr sz="2150" spc="-130" dirty="0">
                <a:latin typeface="Arial MT"/>
                <a:cs typeface="Arial MT"/>
              </a:rPr>
              <a:t>These</a:t>
            </a:r>
            <a:r>
              <a:rPr sz="2150" spc="1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coastal</a:t>
            </a:r>
            <a:endParaRPr sz="2150" dirty="0">
              <a:latin typeface="Arial MT"/>
              <a:cs typeface="Arial MT"/>
            </a:endParaRPr>
          </a:p>
          <a:p>
            <a:pPr marL="19050">
              <a:lnSpc>
                <a:spcPts val="1725"/>
              </a:lnSpc>
            </a:pPr>
            <a:r>
              <a:rPr sz="2150" spc="-30" dirty="0">
                <a:latin typeface="Arial MT"/>
                <a:cs typeface="Arial MT"/>
              </a:rPr>
              <a:t>settlements</a:t>
            </a:r>
            <a:r>
              <a:rPr sz="2150" spc="5" dirty="0">
                <a:latin typeface="Arial MT"/>
                <a:cs typeface="Arial MT"/>
              </a:rPr>
              <a:t> </a:t>
            </a:r>
            <a:r>
              <a:rPr sz="2150" spc="-20" dirty="0">
                <a:latin typeface="Arial MT"/>
                <a:cs typeface="Arial MT"/>
              </a:rPr>
              <a:t>were</a:t>
            </a:r>
            <a:endParaRPr sz="2150" dirty="0">
              <a:latin typeface="Arial MT"/>
              <a:cs typeface="Arial MT"/>
            </a:endParaRPr>
          </a:p>
          <a:p>
            <a:pPr marL="18415">
              <a:lnSpc>
                <a:spcPts val="1725"/>
              </a:lnSpc>
            </a:pPr>
            <a:r>
              <a:rPr sz="2150" spc="-50" dirty="0">
                <a:latin typeface="Arial MT"/>
                <a:cs typeface="Arial MT"/>
              </a:rPr>
              <a:t>involved</a:t>
            </a:r>
            <a:r>
              <a:rPr sz="2150" spc="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in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fishing</a:t>
            </a:r>
            <a:endParaRPr sz="2150" dirty="0">
              <a:latin typeface="Arial MT"/>
              <a:cs typeface="Arial MT"/>
            </a:endParaRPr>
          </a:p>
          <a:p>
            <a:pPr marL="17780">
              <a:lnSpc>
                <a:spcPts val="1725"/>
              </a:lnSpc>
            </a:pPr>
            <a:r>
              <a:rPr sz="2150" spc="-55" dirty="0">
                <a:latin typeface="Arial MT"/>
                <a:cs typeface="Arial MT"/>
              </a:rPr>
              <a:t>and</a:t>
            </a:r>
            <a:r>
              <a:rPr sz="2150" spc="-9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trading,</a:t>
            </a:r>
            <a:r>
              <a:rPr sz="2150" spc="-8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using</a:t>
            </a:r>
            <a:endParaRPr sz="2150" dirty="0">
              <a:latin typeface="Arial MT"/>
              <a:cs typeface="Arial MT"/>
            </a:endParaRPr>
          </a:p>
          <a:p>
            <a:pPr marL="22860">
              <a:lnSpc>
                <a:spcPts val="1739"/>
              </a:lnSpc>
            </a:pPr>
            <a:r>
              <a:rPr sz="2150" dirty="0">
                <a:latin typeface="Arial MT"/>
                <a:cs typeface="Arial MT"/>
              </a:rPr>
              <a:t>the</a:t>
            </a:r>
            <a:r>
              <a:rPr sz="2150" spc="-85" dirty="0">
                <a:latin typeface="Arial MT"/>
                <a:cs typeface="Arial MT"/>
              </a:rPr>
              <a:t> </a:t>
            </a:r>
            <a:r>
              <a:rPr sz="2150" spc="-95" dirty="0">
                <a:latin typeface="Arial MT"/>
                <a:cs typeface="Arial MT"/>
              </a:rPr>
              <a:t>monsoon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spc="-85" dirty="0">
                <a:latin typeface="Arial MT"/>
                <a:cs typeface="Arial MT"/>
              </a:rPr>
              <a:t>winds</a:t>
            </a:r>
            <a:endParaRPr sz="2150" dirty="0">
              <a:latin typeface="Arial MT"/>
              <a:cs typeface="Arial MT"/>
            </a:endParaRPr>
          </a:p>
          <a:p>
            <a:pPr marL="22860">
              <a:lnSpc>
                <a:spcPts val="1725"/>
              </a:lnSpc>
            </a:pPr>
            <a:r>
              <a:rPr sz="2150" dirty="0">
                <a:latin typeface="Arial MT"/>
                <a:cs typeface="Arial MT"/>
              </a:rPr>
              <a:t>to</a:t>
            </a:r>
            <a:r>
              <a:rPr sz="2150" spc="-9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travel</a:t>
            </a:r>
            <a:r>
              <a:rPr sz="2150" spc="-20" dirty="0">
                <a:latin typeface="Arial MT"/>
                <a:cs typeface="Arial MT"/>
              </a:rPr>
              <a:t> </a:t>
            </a:r>
            <a:r>
              <a:rPr sz="2150" spc="-75" dirty="0">
                <a:latin typeface="Arial MT"/>
                <a:cs typeface="Arial MT"/>
              </a:rPr>
              <a:t>back</a:t>
            </a:r>
            <a:r>
              <a:rPr sz="2150" spc="-5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and</a:t>
            </a:r>
            <a:endParaRPr sz="2150" dirty="0">
              <a:latin typeface="Arial MT"/>
              <a:cs typeface="Arial MT"/>
            </a:endParaRPr>
          </a:p>
          <a:p>
            <a:pPr marL="22860" marR="97790" indent="1905">
              <a:lnSpc>
                <a:spcPct val="66800"/>
              </a:lnSpc>
              <a:spcBef>
                <a:spcPts val="430"/>
              </a:spcBef>
            </a:pPr>
            <a:r>
              <a:rPr sz="2150" dirty="0">
                <a:latin typeface="Arial MT"/>
                <a:cs typeface="Arial MT"/>
              </a:rPr>
              <a:t>forth to</a:t>
            </a:r>
            <a:r>
              <a:rPr sz="2150" spc="-35" dirty="0">
                <a:latin typeface="Arial MT"/>
                <a:cs typeface="Arial MT"/>
              </a:rPr>
              <a:t> </a:t>
            </a:r>
            <a:r>
              <a:rPr sz="2150" spc="-125" dirty="0">
                <a:latin typeface="Arial MT"/>
                <a:cs typeface="Arial MT"/>
              </a:rPr>
              <a:t>Oman</a:t>
            </a:r>
            <a:r>
              <a:rPr sz="2150" spc="5" dirty="0">
                <a:latin typeface="Arial MT"/>
                <a:cs typeface="Arial MT"/>
              </a:rPr>
              <a:t> </a:t>
            </a:r>
            <a:r>
              <a:rPr sz="2150" spc="-75" dirty="0">
                <a:latin typeface="Arial MT"/>
                <a:cs typeface="Arial MT"/>
              </a:rPr>
              <a:t>and 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-100" dirty="0">
                <a:latin typeface="Arial MT"/>
                <a:cs typeface="Arial MT"/>
              </a:rPr>
              <a:t> </a:t>
            </a:r>
            <a:r>
              <a:rPr sz="2150" spc="-105" dirty="0">
                <a:latin typeface="Arial MT"/>
                <a:cs typeface="Arial MT"/>
              </a:rPr>
              <a:t>Persian</a:t>
            </a:r>
            <a:r>
              <a:rPr sz="2150" spc="-30" dirty="0">
                <a:latin typeface="Arial MT"/>
                <a:cs typeface="Arial MT"/>
              </a:rPr>
              <a:t> </a:t>
            </a:r>
            <a:r>
              <a:rPr sz="2150" spc="-20" dirty="0">
                <a:latin typeface="Arial MT"/>
                <a:cs typeface="Arial MT"/>
              </a:rPr>
              <a:t>Gulf</a:t>
            </a:r>
            <a:endParaRPr sz="2150" dirty="0">
              <a:latin typeface="Arial MT"/>
              <a:cs typeface="Arial MT"/>
            </a:endParaRPr>
          </a:p>
          <a:p>
            <a:pPr marL="20955">
              <a:lnSpc>
                <a:spcPts val="2130"/>
              </a:lnSpc>
            </a:pPr>
            <a:r>
              <a:rPr sz="1900" spc="-10" dirty="0">
                <a:latin typeface="Arial MT"/>
                <a:cs typeface="Arial MT"/>
              </a:rPr>
              <a:t>region.</a:t>
            </a:r>
            <a:endParaRPr sz="19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/>
          </p:cNvSpPr>
          <p:nvPr/>
        </p:nvSpPr>
        <p:spPr>
          <a:xfrm>
            <a:off x="549740" y="284972"/>
            <a:ext cx="6616700" cy="60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latin typeface="Times New Roman"/>
                <a:cs typeface="Times New Roman"/>
              </a:rPr>
              <a:t>Coast</a:t>
            </a:r>
            <a:endParaRPr lang="en-IN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3242" cy="2286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4343" y="1451073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>
                <a:moveTo>
                  <a:pt x="0" y="0"/>
                </a:moveTo>
                <a:lnTo>
                  <a:pt x="8063511" y="0"/>
                </a:lnTo>
              </a:path>
            </a:pathLst>
          </a:custGeom>
          <a:ln w="8929">
            <a:solidFill>
              <a:srgbClr val="8C9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70" y="285750"/>
            <a:ext cx="6429375" cy="4375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232" y="1598611"/>
            <a:ext cx="7804150" cy="185673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49885" marR="5080" indent="-337185">
              <a:lnSpc>
                <a:spcPts val="3379"/>
              </a:lnSpc>
              <a:spcBef>
                <a:spcPts val="420"/>
              </a:spcBef>
              <a:tabLst>
                <a:tab pos="2523490" algn="l"/>
                <a:tab pos="3707129" algn="l"/>
                <a:tab pos="4406265" algn="l"/>
                <a:tab pos="6592570" algn="l"/>
              </a:tabLst>
            </a:pPr>
            <a:r>
              <a:rPr lang="en-GB" sz="3000" dirty="0">
                <a:solidFill>
                  <a:srgbClr val="67660F"/>
                </a:solidFill>
                <a:latin typeface="Arial MT"/>
                <a:cs typeface="Arial MT"/>
              </a:rPr>
              <a:t> </a:t>
            </a:r>
            <a:r>
              <a:rPr lang="en-GB" sz="3000" dirty="0">
                <a:solidFill>
                  <a:srgbClr val="67660F"/>
                </a:solidFill>
                <a:latin typeface="Arial MT"/>
                <a:cs typeface="Arial MT"/>
              </a:rPr>
              <a:t> </a:t>
            </a:r>
            <a:r>
              <a:rPr sz="3000" spc="120" dirty="0" smtClean="0">
                <a:solidFill>
                  <a:srgbClr val="67660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3000" spc="3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000000"/>
                </a:solidFill>
                <a:latin typeface="Arial MT"/>
                <a:cs typeface="Arial MT"/>
              </a:rPr>
              <a:t>cities</a:t>
            </a:r>
            <a:r>
              <a:rPr sz="3000" spc="3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000000"/>
                </a:solidFill>
                <a:latin typeface="Arial MT"/>
                <a:cs typeface="Arial MT"/>
              </a:rPr>
              <a:t>are</a:t>
            </a:r>
            <a:r>
              <a:rPr sz="3000" spc="4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Arial MT"/>
                <a:cs typeface="Arial MT"/>
              </a:rPr>
              <a:t>well</a:t>
            </a:r>
            <a:r>
              <a:rPr sz="3000" dirty="0">
                <a:solidFill>
                  <a:srgbClr val="000000"/>
                </a:solidFill>
                <a:latin typeface="Arial MT"/>
                <a:cs typeface="Arial MT"/>
              </a:rPr>
              <a:t>	known</a:t>
            </a:r>
            <a:r>
              <a:rPr sz="3000" spc="5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000" spc="90" dirty="0">
                <a:solidFill>
                  <a:srgbClr val="000000"/>
                </a:solidFill>
                <a:latin typeface="Arial MT"/>
                <a:cs typeface="Arial MT"/>
              </a:rPr>
              <a:t>for</a:t>
            </a:r>
            <a:r>
              <a:rPr sz="3000" spc="3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000" spc="80" dirty="0">
                <a:solidFill>
                  <a:srgbClr val="000000"/>
                </a:solidFill>
                <a:latin typeface="Arial MT"/>
                <a:cs typeface="Arial MT"/>
              </a:rPr>
              <a:t>their </a:t>
            </a:r>
            <a:r>
              <a:rPr sz="3000" spc="40" dirty="0">
                <a:solidFill>
                  <a:srgbClr val="000000"/>
                </a:solidFill>
                <a:latin typeface="Arial MT"/>
                <a:cs typeface="Arial MT"/>
              </a:rPr>
              <a:t>impressive,</a:t>
            </a:r>
            <a:r>
              <a:rPr sz="300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000000"/>
                </a:solidFill>
                <a:latin typeface="Arial MT"/>
                <a:cs typeface="Arial MT"/>
              </a:rPr>
              <a:t>organized</a:t>
            </a:r>
            <a:r>
              <a:rPr sz="3000" dirty="0">
                <a:solidFill>
                  <a:srgbClr val="000000"/>
                </a:solidFill>
                <a:latin typeface="Arial MT"/>
                <a:cs typeface="Arial MT"/>
              </a:rPr>
              <a:t>	and</a:t>
            </a:r>
            <a:r>
              <a:rPr sz="3000" spc="3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000" spc="40" dirty="0">
                <a:solidFill>
                  <a:srgbClr val="000000"/>
                </a:solidFill>
                <a:latin typeface="Arial MT"/>
                <a:cs typeface="Arial MT"/>
              </a:rPr>
              <a:t>regular</a:t>
            </a:r>
            <a:r>
              <a:rPr sz="300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3000" spc="70" dirty="0">
                <a:solidFill>
                  <a:srgbClr val="000000"/>
                </a:solidFill>
                <a:latin typeface="Arial MT"/>
                <a:cs typeface="Arial MT"/>
              </a:rPr>
              <a:t>layout.</a:t>
            </a:r>
            <a:endParaRPr sz="3000" dirty="0">
              <a:latin typeface="Arial MT"/>
              <a:cs typeface="Arial MT"/>
            </a:endParaRPr>
          </a:p>
          <a:p>
            <a:pPr marL="352425" marR="65405" indent="-340360">
              <a:lnSpc>
                <a:spcPts val="3340"/>
              </a:lnSpc>
              <a:spcBef>
                <a:spcPts val="690"/>
              </a:spcBef>
              <a:tabLst>
                <a:tab pos="2041525" algn="l"/>
                <a:tab pos="5295265" algn="l"/>
                <a:tab pos="6414770" algn="l"/>
              </a:tabLst>
            </a:pPr>
            <a:r>
              <a:rPr lang="en-GB" sz="3150" dirty="0">
                <a:solidFill>
                  <a:srgbClr val="676B0C"/>
                </a:solidFill>
                <a:latin typeface="Arial MT"/>
                <a:cs typeface="Arial MT"/>
              </a:rPr>
              <a:t> </a:t>
            </a:r>
            <a:r>
              <a:rPr lang="en-GB" sz="3150" dirty="0" smtClean="0">
                <a:solidFill>
                  <a:srgbClr val="676B0C"/>
                </a:solidFill>
                <a:latin typeface="Arial MT"/>
                <a:cs typeface="Arial MT"/>
              </a:rPr>
              <a:t> </a:t>
            </a:r>
            <a:r>
              <a:rPr sz="3150" spc="-155" dirty="0" smtClean="0">
                <a:solidFill>
                  <a:srgbClr val="676B0C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They</a:t>
            </a:r>
            <a:r>
              <a:rPr sz="3150" spc="1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have</a:t>
            </a:r>
            <a:r>
              <a:rPr sz="3150" spc="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well</a:t>
            </a:r>
            <a:r>
              <a:rPr sz="3150" spc="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laid</a:t>
            </a:r>
            <a:r>
              <a:rPr sz="3150" spc="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our</a:t>
            </a:r>
            <a:r>
              <a:rPr sz="3150" spc="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50" spc="-10" dirty="0">
                <a:solidFill>
                  <a:srgbClr val="000000"/>
                </a:solidFill>
                <a:latin typeface="Arial MT"/>
                <a:cs typeface="Arial MT"/>
              </a:rPr>
              <a:t>plumbing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3150" spc="-25" dirty="0">
                <a:solidFill>
                  <a:srgbClr val="000000"/>
                </a:solidFill>
                <a:latin typeface="Arial MT"/>
                <a:cs typeface="Arial MT"/>
              </a:rPr>
              <a:t>and </a:t>
            </a:r>
            <a:r>
              <a:rPr sz="3150" spc="-10" dirty="0">
                <a:solidFill>
                  <a:srgbClr val="000000"/>
                </a:solidFill>
                <a:latin typeface="Arial MT"/>
                <a:cs typeface="Arial MT"/>
              </a:rPr>
              <a:t>drainage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	system,</a:t>
            </a:r>
            <a:r>
              <a:rPr sz="3150" spc="2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50" spc="-10" dirty="0">
                <a:solidFill>
                  <a:srgbClr val="000000"/>
                </a:solidFill>
                <a:latin typeface="Arial MT"/>
                <a:cs typeface="Arial MT"/>
              </a:rPr>
              <a:t>including</a:t>
            </a:r>
            <a:r>
              <a:rPr sz="3150" dirty="0">
                <a:solidFill>
                  <a:srgbClr val="000000"/>
                </a:solidFill>
                <a:latin typeface="Arial MT"/>
                <a:cs typeface="Arial MT"/>
              </a:rPr>
              <a:t>	indoor</a:t>
            </a:r>
            <a:r>
              <a:rPr sz="3150" spc="22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50" spc="-10" dirty="0">
                <a:solidFill>
                  <a:srgbClr val="000000"/>
                </a:solidFill>
                <a:latin typeface="Arial MT"/>
                <a:cs typeface="Arial MT"/>
              </a:rPr>
              <a:t>toilets.</a:t>
            </a:r>
            <a:endParaRPr sz="31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129" y="3484512"/>
            <a:ext cx="6797675" cy="906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3479"/>
              </a:lnSpc>
              <a:spcBef>
                <a:spcPts val="125"/>
              </a:spcBef>
              <a:tabLst>
                <a:tab pos="1322070" algn="l"/>
                <a:tab pos="3876040" algn="l"/>
              </a:tabLst>
            </a:pPr>
            <a:r>
              <a:rPr lang="en-GB" sz="2950" dirty="0">
                <a:solidFill>
                  <a:srgbClr val="72720F"/>
                </a:solidFill>
                <a:latin typeface="Arial MT"/>
                <a:cs typeface="Arial MT"/>
              </a:rPr>
              <a:t> </a:t>
            </a:r>
            <a:r>
              <a:rPr lang="en-GB" sz="2950" dirty="0" smtClean="0">
                <a:solidFill>
                  <a:srgbClr val="72720F"/>
                </a:solidFill>
                <a:latin typeface="Arial MT"/>
                <a:cs typeface="Arial MT"/>
              </a:rPr>
              <a:t> </a:t>
            </a:r>
            <a:r>
              <a:rPr sz="2950" spc="165" dirty="0" smtClean="0">
                <a:solidFill>
                  <a:srgbClr val="72720F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latin typeface="Arial MT"/>
                <a:cs typeface="Arial MT"/>
              </a:rPr>
              <a:t>Over</a:t>
            </a:r>
            <a:r>
              <a:rPr sz="2950" dirty="0">
                <a:latin typeface="Arial MT"/>
                <a:cs typeface="Arial MT"/>
              </a:rPr>
              <a:t>	one</a:t>
            </a:r>
            <a:r>
              <a:rPr sz="2950" spc="335" dirty="0">
                <a:latin typeface="Arial MT"/>
                <a:cs typeface="Arial MT"/>
              </a:rPr>
              <a:t> </a:t>
            </a:r>
            <a:r>
              <a:rPr sz="2950" spc="60" dirty="0">
                <a:latin typeface="Arial MT"/>
                <a:cs typeface="Arial MT"/>
              </a:rPr>
              <a:t>thousand</a:t>
            </a:r>
            <a:r>
              <a:rPr sz="2950" dirty="0">
                <a:latin typeface="Arial MT"/>
                <a:cs typeface="Arial MT"/>
              </a:rPr>
              <a:t>	</a:t>
            </a:r>
            <a:r>
              <a:rPr sz="2950" spc="105" dirty="0">
                <a:latin typeface="Arial MT"/>
                <a:cs typeface="Arial MT"/>
              </a:rPr>
              <a:t>other</a:t>
            </a:r>
            <a:r>
              <a:rPr sz="2950" spc="400" dirty="0">
                <a:latin typeface="Arial MT"/>
                <a:cs typeface="Arial MT"/>
              </a:rPr>
              <a:t> </a:t>
            </a:r>
            <a:r>
              <a:rPr sz="2950" spc="75" dirty="0">
                <a:latin typeface="Arial MT"/>
                <a:cs typeface="Arial MT"/>
              </a:rPr>
              <a:t>towns</a:t>
            </a:r>
            <a:r>
              <a:rPr sz="2950" spc="395" dirty="0">
                <a:latin typeface="Arial MT"/>
                <a:cs typeface="Arial MT"/>
              </a:rPr>
              <a:t> </a:t>
            </a:r>
            <a:r>
              <a:rPr sz="2950" spc="-25" dirty="0">
                <a:latin typeface="Arial MT"/>
                <a:cs typeface="Arial MT"/>
              </a:rPr>
              <a:t>and</a:t>
            </a:r>
            <a:endParaRPr sz="2950" dirty="0">
              <a:latin typeface="Arial MT"/>
              <a:cs typeface="Arial MT"/>
            </a:endParaRPr>
          </a:p>
          <a:p>
            <a:pPr marL="48895" algn="ctr">
              <a:lnSpc>
                <a:spcPts val="3425"/>
              </a:lnSpc>
              <a:tabLst>
                <a:tab pos="3752850" algn="l"/>
              </a:tabLst>
            </a:pPr>
            <a:r>
              <a:rPr sz="2900" spc="60" dirty="0">
                <a:latin typeface="Arial MT"/>
                <a:cs typeface="Arial MT"/>
              </a:rPr>
              <a:t>villages</a:t>
            </a:r>
            <a:r>
              <a:rPr sz="2900" spc="4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also</a:t>
            </a:r>
            <a:r>
              <a:rPr sz="2900" spc="370" dirty="0">
                <a:latin typeface="Arial MT"/>
                <a:cs typeface="Arial MT"/>
              </a:rPr>
              <a:t> </a:t>
            </a:r>
            <a:r>
              <a:rPr sz="2900" spc="75" dirty="0">
                <a:latin typeface="Arial MT"/>
                <a:cs typeface="Arial MT"/>
              </a:rPr>
              <a:t>existed</a:t>
            </a:r>
            <a:r>
              <a:rPr sz="2900" dirty="0">
                <a:latin typeface="Arial MT"/>
                <a:cs typeface="Arial MT"/>
              </a:rPr>
              <a:t>	</a:t>
            </a:r>
            <a:r>
              <a:rPr sz="2900" spc="110" dirty="0">
                <a:latin typeface="Arial MT"/>
                <a:cs typeface="Arial MT"/>
              </a:rPr>
              <a:t>in</a:t>
            </a:r>
            <a:r>
              <a:rPr sz="2900" spc="204" dirty="0">
                <a:latin typeface="Arial MT"/>
                <a:cs typeface="Arial MT"/>
              </a:rPr>
              <a:t> </a:t>
            </a:r>
            <a:r>
              <a:rPr sz="2900" spc="120" dirty="0">
                <a:latin typeface="Arial MT"/>
                <a:cs typeface="Arial MT"/>
              </a:rPr>
              <a:t>this</a:t>
            </a:r>
            <a:r>
              <a:rPr sz="2900" spc="305" dirty="0">
                <a:latin typeface="Arial MT"/>
                <a:cs typeface="Arial MT"/>
              </a:rPr>
              <a:t> </a:t>
            </a:r>
            <a:r>
              <a:rPr sz="2900" spc="85" dirty="0">
                <a:latin typeface="Arial MT"/>
                <a:cs typeface="Arial MT"/>
              </a:rPr>
              <a:t>region.</a:t>
            </a:r>
            <a:endParaRPr sz="2900" dirty="0">
              <a:latin typeface="Arial MT"/>
              <a:cs typeface="Arial MT"/>
            </a:endParaRPr>
          </a:p>
        </p:txBody>
      </p:sp>
      <p:sp>
        <p:nvSpPr>
          <p:cNvPr id="7" name="object 17"/>
          <p:cNvSpPr txBox="1">
            <a:spLocks/>
          </p:cNvSpPr>
          <p:nvPr/>
        </p:nvSpPr>
        <p:spPr>
          <a:xfrm>
            <a:off x="549740" y="609600"/>
            <a:ext cx="6616700" cy="553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00" b="0" i="0">
                <a:solidFill>
                  <a:srgbClr val="9797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indent="5715">
              <a:lnSpc>
                <a:spcPct val="116300"/>
              </a:lnSpc>
              <a:spcBef>
                <a:spcPts val="95"/>
              </a:spcBef>
              <a:tabLst>
                <a:tab pos="1362075" algn="l"/>
                <a:tab pos="1536065" algn="l"/>
                <a:tab pos="2211070" algn="l"/>
                <a:tab pos="5949315" algn="l"/>
              </a:tabLst>
            </a:pPr>
            <a:r>
              <a:rPr lang="en-GB" sz="3300" dirty="0" smtClean="0">
                <a:latin typeface="Times New Roman"/>
                <a:cs typeface="Times New Roman"/>
              </a:rPr>
              <a:t>Harappa</a:t>
            </a:r>
            <a:endParaRPr lang="en-IN" sz="33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8880" y="374838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5B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68880" y="3657600"/>
            <a:ext cx="101600" cy="101600"/>
            <a:chOff x="571500" y="3077766"/>
            <a:chExt cx="101600" cy="101600"/>
          </a:xfrm>
        </p:grpSpPr>
        <p:sp>
          <p:nvSpPr>
            <p:cNvPr id="10" name="object 10"/>
            <p:cNvSpPr/>
            <p:nvPr/>
          </p:nvSpPr>
          <p:spPr>
            <a:xfrm>
              <a:off x="571500" y="3077766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417"/>
                  </a:moveTo>
                  <a:lnTo>
                    <a:pt x="101203" y="10417"/>
                  </a:lnTo>
                </a:path>
                <a:path w="101600" h="101600">
                  <a:moveTo>
                    <a:pt x="10417" y="10120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285" y="307776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20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8"/>
          <p:cNvSpPr/>
          <p:nvPr/>
        </p:nvSpPr>
        <p:spPr>
          <a:xfrm>
            <a:off x="568225" y="283303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5B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9"/>
          <p:cNvGrpSpPr/>
          <p:nvPr/>
        </p:nvGrpSpPr>
        <p:grpSpPr>
          <a:xfrm>
            <a:off x="568225" y="2742250"/>
            <a:ext cx="101600" cy="101600"/>
            <a:chOff x="571500" y="3077766"/>
            <a:chExt cx="101600" cy="101600"/>
          </a:xfrm>
        </p:grpSpPr>
        <p:sp>
          <p:nvSpPr>
            <p:cNvPr id="14" name="object 10"/>
            <p:cNvSpPr/>
            <p:nvPr/>
          </p:nvSpPr>
          <p:spPr>
            <a:xfrm>
              <a:off x="571500" y="3077766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417"/>
                  </a:moveTo>
                  <a:lnTo>
                    <a:pt x="101203" y="10417"/>
                  </a:lnTo>
                </a:path>
                <a:path w="101600" h="101600">
                  <a:moveTo>
                    <a:pt x="10417" y="10120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662285" y="307776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20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8"/>
          <p:cNvSpPr/>
          <p:nvPr/>
        </p:nvSpPr>
        <p:spPr>
          <a:xfrm>
            <a:off x="557410" y="191958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3" y="0"/>
                </a:lnTo>
              </a:path>
            </a:pathLst>
          </a:custGeom>
          <a:ln w="20835">
            <a:solidFill>
              <a:srgbClr val="5B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9"/>
          <p:cNvGrpSpPr/>
          <p:nvPr/>
        </p:nvGrpSpPr>
        <p:grpSpPr>
          <a:xfrm>
            <a:off x="557410" y="1828800"/>
            <a:ext cx="101600" cy="101600"/>
            <a:chOff x="571500" y="3077766"/>
            <a:chExt cx="101600" cy="101600"/>
          </a:xfrm>
        </p:grpSpPr>
        <p:sp>
          <p:nvSpPr>
            <p:cNvPr id="18" name="object 10"/>
            <p:cNvSpPr/>
            <p:nvPr/>
          </p:nvSpPr>
          <p:spPr>
            <a:xfrm>
              <a:off x="571500" y="3077766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417"/>
                  </a:moveTo>
                  <a:lnTo>
                    <a:pt x="101203" y="10417"/>
                  </a:lnTo>
                </a:path>
                <a:path w="101600" h="101600">
                  <a:moveTo>
                    <a:pt x="10417" y="101203"/>
                  </a:moveTo>
                  <a:lnTo>
                    <a:pt x="10417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/>
            <p:cNvSpPr/>
            <p:nvPr/>
          </p:nvSpPr>
          <p:spPr>
            <a:xfrm>
              <a:off x="662285" y="307776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203"/>
                  </a:moveTo>
                  <a:lnTo>
                    <a:pt x="0" y="0"/>
                  </a:lnTo>
                </a:path>
              </a:pathLst>
            </a:custGeom>
            <a:ln w="20835">
              <a:solidFill>
                <a:srgbClr val="5B6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689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MT</vt:lpstr>
      <vt:lpstr>Calibri</vt:lpstr>
      <vt:lpstr>Cambria</vt:lpstr>
      <vt:lpstr>Consolas</vt:lpstr>
      <vt:lpstr>Impact</vt:lpstr>
      <vt:lpstr>Times New Roman</vt:lpstr>
      <vt:lpstr>Office Theme</vt:lpstr>
      <vt:lpstr>PowerPoint Presentation</vt:lpstr>
      <vt:lpstr>   The Harappan culture existed along the Indus River in what is present day Pakistan.    It was named after the city of Harappa.</vt:lpstr>
      <vt:lpstr>  Trade networks linked this culture with related regional cultures and distant sources of raw materials, including lapis lazuli and other materials for bead-making.  Domesticated crops included peas, sesame seeds,</vt:lpstr>
      <vt:lpstr>Middle Harappan-Integration ERA  2600-1900 BC</vt:lpstr>
      <vt:lpstr>PowerPoint Presentation</vt:lpstr>
      <vt:lpstr>Himalayan Mountains</vt:lpstr>
      <vt:lpstr>PowerPoint Presentation</vt:lpstr>
      <vt:lpstr>The coast of Sindh and Makran have</vt:lpstr>
      <vt:lpstr>   The cities are well known for their impressive, organized and regular layout.    They have well laid our plumbing and drainage system, including indoor toilets.</vt:lpstr>
      <vt:lpstr>The similarities in plan and construction between</vt:lpstr>
      <vt:lpstr>PowerPoint Presentation</vt:lpstr>
      <vt:lpstr>The high mound at Harappa (Mound AB) is surrounded by a massive mud brick city wall with large square ramparts. One of these eroding ramparts is visible throug h the underbrush that now covers the site. The flags mark the tomb of a Muslim sa int.</vt:lpstr>
      <vt:lpstr>Granary</vt:lpstr>
      <vt:lpstr>The Indus (or Harappan) people used a pictographic script. Some 3500 specimens of this script survive in stamp seals carved in stone, in molded terracotta and faience amulets,</vt:lpstr>
      <vt:lpstr>The origins of Indus writing</vt:lpstr>
      <vt:lpstr>Ancient</vt:lpstr>
      <vt:lpstr>   The Harappan civilization was mainly urban and mercantile.</vt:lpstr>
      <vt:lpstr>PowerPoint Presentation</vt:lpstr>
      <vt:lpstr>PowerPoint Presentation</vt:lpstr>
      <vt:lpstr>PowerPoint Presentation</vt:lpstr>
      <vt:lpstr>Harappan Astronoiv›y</vt:lpstr>
      <vt:lpstr>This unicorn seal was also discovered during the late 1927-31 excavations at Mohenjo-Daro. One theory holds that the bull actually has two horns, but that these have been stylized to one because of the complexity of depicting three dimensions.</vt:lpstr>
      <vt:lpstr>These egg shaped whistles may have been used for music, a tradition that is still present in rural areas of Pakistan and India.</vt:lpstr>
      <vt:lpstr>PowerPoint Presentation</vt:lpstr>
      <vt:lpstr>PowerPoint Presentation</vt:lpstr>
      <vt:lpstr>PowerPoint Presentation</vt:lpstr>
      <vt:lpstr>Copper plate with vertical sides.</vt:lpstr>
      <vt:lpstr>Necklace from Mohenjo- Daro made from gold, agate, jasper, steatite and green stone.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Harappan culture existed along the Indus River in what is present day Pakistan.    It was named after the city of Harappa.</dc:title>
  <dc:creator>SYSTEM 8</dc:creator>
  <cp:lastModifiedBy>System 2</cp:lastModifiedBy>
  <cp:revision>15</cp:revision>
  <dcterms:created xsi:type="dcterms:W3CDTF">2024-07-12T04:30:15Z</dcterms:created>
  <dcterms:modified xsi:type="dcterms:W3CDTF">2024-07-12T05:43:14Z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Producer">
    <vt:lpwstr>jsPDF 1.3.2 2016-09-30T20:33:17.116Z:jameshall</vt:lpwstr>
  </property>
  <property fmtid="{D5CDD505-2E9C-101B-9397-08002B2CF9AE}" pid="4" name="LastSaved">
    <vt:filetime>2024-07-11T00:00:00Z</vt:filetime>
  </property>
</Properties>
</file>